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26"/>
  </p:notesMasterIdLst>
  <p:sldIdLst>
    <p:sldId id="256" r:id="rId2"/>
    <p:sldId id="261" r:id="rId3"/>
    <p:sldId id="273" r:id="rId4"/>
    <p:sldId id="277" r:id="rId5"/>
    <p:sldId id="291" r:id="rId6"/>
    <p:sldId id="290" r:id="rId7"/>
    <p:sldId id="292" r:id="rId8"/>
    <p:sldId id="293" r:id="rId9"/>
    <p:sldId id="279" r:id="rId10"/>
    <p:sldId id="294" r:id="rId11"/>
    <p:sldId id="275" r:id="rId12"/>
    <p:sldId id="280" r:id="rId13"/>
    <p:sldId id="295" r:id="rId14"/>
    <p:sldId id="281" r:id="rId15"/>
    <p:sldId id="282" r:id="rId16"/>
    <p:sldId id="283" r:id="rId17"/>
    <p:sldId id="276" r:id="rId18"/>
    <p:sldId id="284" r:id="rId19"/>
    <p:sldId id="285" r:id="rId20"/>
    <p:sldId id="286" r:id="rId21"/>
    <p:sldId id="287" r:id="rId22"/>
    <p:sldId id="288" r:id="rId23"/>
    <p:sldId id="296" r:id="rId24"/>
    <p:sldId id="297" r:id="rId25"/>
  </p:sldIdLst>
  <p:sldSz cx="9144000" cy="5143500" type="screen16x9"/>
  <p:notesSz cx="6858000" cy="9144000"/>
  <p:embeddedFontLst>
    <p:embeddedFont>
      <p:font typeface="Old Standard TT" panose="020B0604020202020204" charset="0"/>
      <p:regular r:id="rId27"/>
      <p:bold r:id="rId28"/>
      <p:italic r:id="rId29"/>
    </p:embeddedFont>
    <p:embeddedFont>
      <p:font typeface="Montserrat ExtraBold" panose="020B0604020202020204" charset="0"/>
      <p:bold r:id="rId30"/>
      <p:boldItalic r:id="rId31"/>
    </p:embeddedFont>
    <p:embeddedFont>
      <p:font typeface="Didact Gothic" panose="020B0604020202020204"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030EE6A-F5E3-450B-9A4B-58BFA562305B}">
  <a:tblStyle styleId="{B030EE6A-F5E3-450B-9A4B-58BFA562305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heme" Target="theme/theme1.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image" Target="../media/image14.emf"/><Relationship Id="rId1" Type="http://schemas.openxmlformats.org/officeDocument/2006/relationships/image" Target="../media/image13.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20.wmf"/><Relationship Id="rId1" Type="http://schemas.openxmlformats.org/officeDocument/2006/relationships/image" Target="../media/image1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3.emf"/></Relationships>
</file>

<file path=ppt/media/image1.png>
</file>

<file path=ppt/media/image10.png>
</file>

<file path=ppt/media/image11.png>
</file>

<file path=ppt/media/image12.png>
</file>

<file path=ppt/media/image13.wmf>
</file>

<file path=ppt/media/image15.wmf>
</file>

<file path=ppt/media/image16.png>
</file>

<file path=ppt/media/image17.png>
</file>

<file path=ppt/media/image18.jpeg>
</file>

<file path=ppt/media/image2.png>
</file>

<file path=ppt/media/image20.wmf>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jpg>
</file>

<file path=ppt/media/image35.pn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1dd3286a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1dd3286a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c72a58d05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c72a58d05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8104360849_0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8104360849_0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8104360849_0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8104360849_0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1246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8104360849_0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8104360849_0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81379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47425" y="1084700"/>
            <a:ext cx="7249200" cy="24381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Clr>
                <a:srgbClr val="191919"/>
              </a:buClr>
              <a:buSzPts val="5200"/>
              <a:buNone/>
              <a:defRPr sz="55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947462" y="3668225"/>
            <a:ext cx="7249200" cy="393600"/>
          </a:xfrm>
          <a:prstGeom prst="rect">
            <a:avLst/>
          </a:prstGeom>
          <a:ln>
            <a:noFill/>
          </a:ln>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35700" y="-30000"/>
            <a:ext cx="9215400" cy="5203500"/>
            <a:chOff x="-35700" y="-30000"/>
            <a:chExt cx="9215400" cy="5203500"/>
          </a:xfrm>
        </p:grpSpPr>
        <p:cxnSp>
          <p:nvCxnSpPr>
            <p:cNvPr id="12" name="Google Shape;12;p2"/>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3" name="Google Shape;13;p2"/>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4" name="Google Shape;14;p2"/>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15" name="Google Shape;15;p2"/>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6" name="Google Shape;16;p2"/>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7" name="Google Shape;17;p2"/>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8" name="Google Shape;18;p2"/>
          <p:cNvSpPr/>
          <p:nvPr/>
        </p:nvSpPr>
        <p:spPr>
          <a:xfrm flipH="1">
            <a:off x="181925"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flipH="1">
            <a:off x="8712900"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2">
    <p:bg>
      <p:bgPr>
        <a:blipFill>
          <a:blip r:embed="rId2">
            <a:alphaModFix/>
          </a:blip>
          <a:stretch>
            <a:fillRect/>
          </a:stretch>
        </a:blipFill>
        <a:effectLst/>
      </p:bgPr>
    </p:bg>
    <p:spTree>
      <p:nvGrpSpPr>
        <p:cNvPr id="1" name="Shape 117"/>
        <p:cNvGrpSpPr/>
        <p:nvPr/>
      </p:nvGrpSpPr>
      <p:grpSpPr>
        <a:xfrm>
          <a:off x="0" y="0"/>
          <a:ext cx="0" cy="0"/>
          <a:chOff x="0" y="0"/>
          <a:chExt cx="0" cy="0"/>
        </a:xfrm>
      </p:grpSpPr>
      <p:sp>
        <p:nvSpPr>
          <p:cNvPr id="118" name="Google Shape;118;p13"/>
          <p:cNvSpPr txBox="1">
            <a:spLocks noGrp="1"/>
          </p:cNvSpPr>
          <p:nvPr>
            <p:ph type="title"/>
          </p:nvPr>
        </p:nvSpPr>
        <p:spPr>
          <a:xfrm>
            <a:off x="720000" y="527825"/>
            <a:ext cx="7704000" cy="62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9" name="Google Shape;119;p13"/>
          <p:cNvGrpSpPr/>
          <p:nvPr/>
        </p:nvGrpSpPr>
        <p:grpSpPr>
          <a:xfrm>
            <a:off x="-35700" y="-30000"/>
            <a:ext cx="9215400" cy="5203500"/>
            <a:chOff x="-35700" y="-30000"/>
            <a:chExt cx="9215400" cy="5203500"/>
          </a:xfrm>
        </p:grpSpPr>
        <p:cxnSp>
          <p:nvCxnSpPr>
            <p:cNvPr id="120" name="Google Shape;120;p13"/>
            <p:cNvCxnSpPr/>
            <p:nvPr/>
          </p:nvCxnSpPr>
          <p:spPr>
            <a:xfrm>
              <a:off x="-21425" y="2571750"/>
              <a:ext cx="647100" cy="0"/>
            </a:xfrm>
            <a:prstGeom prst="straightConnector1">
              <a:avLst/>
            </a:prstGeom>
            <a:noFill/>
            <a:ln w="9525" cap="flat" cmpd="sng">
              <a:solidFill>
                <a:schemeClr val="dk1"/>
              </a:solidFill>
              <a:prstDash val="solid"/>
              <a:round/>
              <a:headEnd type="none" w="med" len="med"/>
              <a:tailEnd type="none" w="med" len="med"/>
            </a:ln>
          </p:spPr>
        </p:cxnSp>
        <p:cxnSp>
          <p:nvCxnSpPr>
            <p:cNvPr id="121" name="Google Shape;121;p13"/>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122" name="Google Shape;122;p13"/>
            <p:cNvCxnSpPr/>
            <p:nvPr/>
          </p:nvCxnSpPr>
          <p:spPr>
            <a:xfrm rot="5400000">
              <a:off x="-1965275"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123" name="Google Shape;123;p13"/>
          <p:cNvSpPr/>
          <p:nvPr/>
        </p:nvSpPr>
        <p:spPr>
          <a:xfrm>
            <a:off x="181925"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1751250" y="2576650"/>
            <a:ext cx="5641500" cy="535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2996575" y="1057362"/>
            <a:ext cx="3150900" cy="139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11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 name="Google Shape;23;p3"/>
          <p:cNvSpPr txBox="1">
            <a:spLocks noGrp="1"/>
          </p:cNvSpPr>
          <p:nvPr>
            <p:ph type="subTitle" idx="1"/>
          </p:nvPr>
        </p:nvSpPr>
        <p:spPr>
          <a:xfrm>
            <a:off x="3097150" y="3238237"/>
            <a:ext cx="2949900" cy="7134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 name="Google Shape;24;p3"/>
          <p:cNvGrpSpPr/>
          <p:nvPr/>
        </p:nvGrpSpPr>
        <p:grpSpPr>
          <a:xfrm>
            <a:off x="-35700" y="-30000"/>
            <a:ext cx="9215400" cy="5203500"/>
            <a:chOff x="-35700" y="-30000"/>
            <a:chExt cx="9215400" cy="5203500"/>
          </a:xfrm>
        </p:grpSpPr>
        <p:cxnSp>
          <p:nvCxnSpPr>
            <p:cNvPr id="25" name="Google Shape;25;p3"/>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6" name="Google Shape;26;p3"/>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7" name="Google Shape;27;p3"/>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28" name="Google Shape;28;p3"/>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29" name="Google Shape;29;p3"/>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30" name="Google Shape;30;p3"/>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31" name="Google Shape;31;p3"/>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41"/>
        <p:cNvGrpSpPr/>
        <p:nvPr/>
      </p:nvGrpSpPr>
      <p:grpSpPr>
        <a:xfrm>
          <a:off x="0" y="0"/>
          <a:ext cx="0" cy="0"/>
          <a:chOff x="0" y="0"/>
          <a:chExt cx="0" cy="0"/>
        </a:xfrm>
      </p:grpSpPr>
      <p:grpSp>
        <p:nvGrpSpPr>
          <p:cNvPr id="42" name="Google Shape;42;p5"/>
          <p:cNvGrpSpPr/>
          <p:nvPr/>
        </p:nvGrpSpPr>
        <p:grpSpPr>
          <a:xfrm>
            <a:off x="-35700" y="-30000"/>
            <a:ext cx="9215400" cy="5203500"/>
            <a:chOff x="-35700" y="-30000"/>
            <a:chExt cx="9215400" cy="5203500"/>
          </a:xfrm>
        </p:grpSpPr>
        <p:cxnSp>
          <p:nvCxnSpPr>
            <p:cNvPr id="43" name="Google Shape;43;p5"/>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44" name="Google Shape;44;p5"/>
            <p:cNvCxnSpPr/>
            <p:nvPr/>
          </p:nvCxnSpPr>
          <p:spPr>
            <a:xfrm>
              <a:off x="-35700" y="4623597"/>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45" name="Google Shape;45;p5"/>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46" name="Google Shape;46;p5"/>
          <p:cNvSpPr/>
          <p:nvPr/>
        </p:nvSpPr>
        <p:spPr>
          <a:xfrm>
            <a:off x="8712900" y="4751950"/>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txBox="1">
            <a:spLocks noGrp="1"/>
          </p:cNvSpPr>
          <p:nvPr>
            <p:ph type="subTitle" idx="1"/>
          </p:nvPr>
        </p:nvSpPr>
        <p:spPr>
          <a:xfrm>
            <a:off x="2138887" y="1854447"/>
            <a:ext cx="2752200" cy="5394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2500"/>
              <a:buFont typeface="Montserrat ExtraBold"/>
              <a:buNone/>
              <a:defRPr sz="2200" b="1">
                <a:latin typeface="Old Standard TT"/>
                <a:ea typeface="Old Standard TT"/>
                <a:cs typeface="Old Standard TT"/>
                <a:sym typeface="Old Standard TT"/>
              </a:defRPr>
            </a:lvl1pPr>
            <a:lvl2pPr lvl="1"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9pPr>
          </a:lstStyle>
          <a:p>
            <a:endParaRPr/>
          </a:p>
        </p:txBody>
      </p:sp>
      <p:sp>
        <p:nvSpPr>
          <p:cNvPr id="48" name="Google Shape;48;p5"/>
          <p:cNvSpPr txBox="1">
            <a:spLocks noGrp="1"/>
          </p:cNvSpPr>
          <p:nvPr>
            <p:ph type="subTitle" idx="2"/>
          </p:nvPr>
        </p:nvSpPr>
        <p:spPr>
          <a:xfrm>
            <a:off x="4267224" y="3232125"/>
            <a:ext cx="2752200" cy="5394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2500"/>
              <a:buFont typeface="Montserrat ExtraBold"/>
              <a:buNone/>
              <a:defRPr sz="2200" b="1">
                <a:latin typeface="Old Standard TT"/>
                <a:ea typeface="Old Standard TT"/>
                <a:cs typeface="Old Standard TT"/>
                <a:sym typeface="Old Standard TT"/>
              </a:defRPr>
            </a:lvl1pPr>
            <a:lvl2pPr lvl="1"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9pPr>
          </a:lstStyle>
          <a:p>
            <a:endParaRPr/>
          </a:p>
        </p:txBody>
      </p:sp>
      <p:sp>
        <p:nvSpPr>
          <p:cNvPr id="49" name="Google Shape;49;p5"/>
          <p:cNvSpPr txBox="1">
            <a:spLocks noGrp="1"/>
          </p:cNvSpPr>
          <p:nvPr>
            <p:ph type="subTitle" idx="3"/>
          </p:nvPr>
        </p:nvSpPr>
        <p:spPr>
          <a:xfrm>
            <a:off x="5103324" y="1626300"/>
            <a:ext cx="3320700" cy="9957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 name="Google Shape;50;p5"/>
          <p:cNvSpPr txBox="1">
            <a:spLocks noGrp="1"/>
          </p:cNvSpPr>
          <p:nvPr>
            <p:ph type="subTitle" idx="4"/>
          </p:nvPr>
        </p:nvSpPr>
        <p:spPr>
          <a:xfrm>
            <a:off x="719976" y="3003975"/>
            <a:ext cx="3269100" cy="9957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 name="Google Shape;51;p5"/>
          <p:cNvSpPr txBox="1">
            <a:spLocks noGrp="1"/>
          </p:cNvSpPr>
          <p:nvPr>
            <p:ph type="title"/>
          </p:nvPr>
        </p:nvSpPr>
        <p:spPr>
          <a:xfrm>
            <a:off x="720000" y="527825"/>
            <a:ext cx="7704000" cy="62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7"/>
          <p:cNvSpPr txBox="1">
            <a:spLocks noGrp="1"/>
          </p:cNvSpPr>
          <p:nvPr>
            <p:ph type="body" idx="1"/>
          </p:nvPr>
        </p:nvSpPr>
        <p:spPr>
          <a:xfrm>
            <a:off x="707175" y="1728263"/>
            <a:ext cx="3763500" cy="2126100"/>
          </a:xfrm>
          <a:prstGeom prst="rect">
            <a:avLst/>
          </a:prstGeom>
        </p:spPr>
        <p:txBody>
          <a:bodyPr spcFirstLastPara="1" wrap="square" lIns="0"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62" name="Google Shape;62;p7"/>
          <p:cNvSpPr txBox="1">
            <a:spLocks noGrp="1"/>
          </p:cNvSpPr>
          <p:nvPr>
            <p:ph type="title"/>
          </p:nvPr>
        </p:nvSpPr>
        <p:spPr>
          <a:xfrm>
            <a:off x="720000" y="527825"/>
            <a:ext cx="7704000" cy="62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3" name="Google Shape;63;p7"/>
          <p:cNvGrpSpPr/>
          <p:nvPr/>
        </p:nvGrpSpPr>
        <p:grpSpPr>
          <a:xfrm>
            <a:off x="-35700" y="-30000"/>
            <a:ext cx="9215400" cy="5203500"/>
            <a:chOff x="-35700" y="-30000"/>
            <a:chExt cx="9215400" cy="5203500"/>
          </a:xfrm>
        </p:grpSpPr>
        <p:cxnSp>
          <p:nvCxnSpPr>
            <p:cNvPr id="64" name="Google Shape;64;p7"/>
            <p:cNvCxnSpPr/>
            <p:nvPr/>
          </p:nvCxnSpPr>
          <p:spPr>
            <a:xfrm>
              <a:off x="-35700" y="4623597"/>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65" name="Google Shape;65;p7"/>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66" name="Google Shape;66;p7"/>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67" name="Google Shape;67;p7"/>
          <p:cNvSpPr/>
          <p:nvPr/>
        </p:nvSpPr>
        <p:spPr>
          <a:xfrm>
            <a:off x="8712900" y="4751950"/>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8"/>
          <p:cNvSpPr txBox="1">
            <a:spLocks noGrp="1"/>
          </p:cNvSpPr>
          <p:nvPr>
            <p:ph type="title"/>
          </p:nvPr>
        </p:nvSpPr>
        <p:spPr>
          <a:xfrm>
            <a:off x="1546625" y="1307100"/>
            <a:ext cx="60507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0" name="Google Shape;70;p8"/>
          <p:cNvGrpSpPr/>
          <p:nvPr/>
        </p:nvGrpSpPr>
        <p:grpSpPr>
          <a:xfrm>
            <a:off x="-35700" y="-30000"/>
            <a:ext cx="9215400" cy="5203500"/>
            <a:chOff x="-35700" y="-30000"/>
            <a:chExt cx="9215400" cy="5203500"/>
          </a:xfrm>
        </p:grpSpPr>
        <p:cxnSp>
          <p:nvCxnSpPr>
            <p:cNvPr id="71" name="Google Shape;71;p8"/>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72" name="Google Shape;72;p8"/>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73" name="Google Shape;73;p8"/>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74" name="Google Shape;74;p8"/>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75" name="Google Shape;75;p8"/>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76" name="Google Shape;76;p8"/>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77" name="Google Shape;77;p8"/>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9"/>
          <p:cNvSpPr txBox="1">
            <a:spLocks noGrp="1"/>
          </p:cNvSpPr>
          <p:nvPr>
            <p:ph type="title"/>
          </p:nvPr>
        </p:nvSpPr>
        <p:spPr>
          <a:xfrm>
            <a:off x="2298750" y="1249600"/>
            <a:ext cx="4546500" cy="993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1" name="Google Shape;81;p9"/>
          <p:cNvSpPr txBox="1">
            <a:spLocks noGrp="1"/>
          </p:cNvSpPr>
          <p:nvPr>
            <p:ph type="subTitle" idx="1"/>
          </p:nvPr>
        </p:nvSpPr>
        <p:spPr>
          <a:xfrm>
            <a:off x="2298750" y="2412263"/>
            <a:ext cx="4546500" cy="13527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2" name="Google Shape;82;p9"/>
          <p:cNvGrpSpPr/>
          <p:nvPr/>
        </p:nvGrpSpPr>
        <p:grpSpPr>
          <a:xfrm>
            <a:off x="-35700" y="-30000"/>
            <a:ext cx="9215400" cy="5203500"/>
            <a:chOff x="-35700" y="-30000"/>
            <a:chExt cx="9215400" cy="5203500"/>
          </a:xfrm>
        </p:grpSpPr>
        <p:cxnSp>
          <p:nvCxnSpPr>
            <p:cNvPr id="83" name="Google Shape;83;p9"/>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84" name="Google Shape;84;p9"/>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85" name="Google Shape;85;p9"/>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86" name="Google Shape;86;p9"/>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87" name="Google Shape;87;p9"/>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88" name="Google Shape;88;p9"/>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89" name="Google Shape;89;p9"/>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10"/>
          <p:cNvSpPr/>
          <p:nvPr/>
        </p:nvSpPr>
        <p:spPr>
          <a:xfrm rot="10800000">
            <a:off x="-34750" y="-29950"/>
            <a:ext cx="9215400" cy="853500"/>
          </a:xfrm>
          <a:prstGeom prst="rect">
            <a:avLst/>
          </a:prstGeom>
          <a:gradFill>
            <a:gsLst>
              <a:gs pos="0">
                <a:srgbClr val="DDD9D5">
                  <a:alpha val="0"/>
                </a:srgbClr>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0"/>
          <p:cNvSpPr/>
          <p:nvPr/>
        </p:nvSpPr>
        <p:spPr>
          <a:xfrm>
            <a:off x="-34750" y="2591750"/>
            <a:ext cx="9215400" cy="2581500"/>
          </a:xfrm>
          <a:prstGeom prst="rect">
            <a:avLst/>
          </a:prstGeom>
          <a:gradFill>
            <a:gsLst>
              <a:gs pos="0">
                <a:srgbClr val="DDD9D5">
                  <a:alpha val="0"/>
                </a:srgbClr>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0"/>
          <p:cNvSpPr txBox="1">
            <a:spLocks noGrp="1"/>
          </p:cNvSpPr>
          <p:nvPr>
            <p:ph type="title"/>
          </p:nvPr>
        </p:nvSpPr>
        <p:spPr>
          <a:xfrm>
            <a:off x="706350" y="3703875"/>
            <a:ext cx="7731300" cy="59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95" name="Google Shape;95;p10"/>
          <p:cNvGrpSpPr/>
          <p:nvPr/>
        </p:nvGrpSpPr>
        <p:grpSpPr>
          <a:xfrm>
            <a:off x="-35700" y="-30000"/>
            <a:ext cx="9215400" cy="5203500"/>
            <a:chOff x="-35700" y="-30000"/>
            <a:chExt cx="9215400" cy="5203500"/>
          </a:xfrm>
        </p:grpSpPr>
        <p:cxnSp>
          <p:nvCxnSpPr>
            <p:cNvPr id="96" name="Google Shape;96;p10"/>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97" name="Google Shape;97;p10"/>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98" name="Google Shape;98;p10"/>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99" name="Google Shape;99;p10"/>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00" name="Google Shape;100;p10"/>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01" name="Google Shape;101;p10"/>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02" name="Google Shape;102;p10"/>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0"/>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104"/>
        <p:cNvGrpSpPr/>
        <p:nvPr/>
      </p:nvGrpSpPr>
      <p:grpSpPr>
        <a:xfrm>
          <a:off x="0" y="0"/>
          <a:ext cx="0" cy="0"/>
          <a:chOff x="0" y="0"/>
          <a:chExt cx="0" cy="0"/>
        </a:xfrm>
      </p:grpSpPr>
      <p:sp>
        <p:nvSpPr>
          <p:cNvPr id="105" name="Google Shape;105;p11"/>
          <p:cNvSpPr txBox="1">
            <a:spLocks noGrp="1"/>
          </p:cNvSpPr>
          <p:nvPr>
            <p:ph type="title" hasCustomPrompt="1"/>
          </p:nvPr>
        </p:nvSpPr>
        <p:spPr>
          <a:xfrm>
            <a:off x="713100" y="1249247"/>
            <a:ext cx="7717800" cy="2100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112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06" name="Google Shape;106;p11"/>
          <p:cNvSpPr txBox="1">
            <a:spLocks noGrp="1"/>
          </p:cNvSpPr>
          <p:nvPr>
            <p:ph type="subTitle" idx="1"/>
          </p:nvPr>
        </p:nvSpPr>
        <p:spPr>
          <a:xfrm>
            <a:off x="2453425" y="3349547"/>
            <a:ext cx="4237200" cy="5358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07" name="Google Shape;107;p11"/>
          <p:cNvGrpSpPr/>
          <p:nvPr/>
        </p:nvGrpSpPr>
        <p:grpSpPr>
          <a:xfrm>
            <a:off x="-35700" y="-30000"/>
            <a:ext cx="9215400" cy="5203500"/>
            <a:chOff x="-35700" y="-30000"/>
            <a:chExt cx="9215400" cy="5203500"/>
          </a:xfrm>
        </p:grpSpPr>
        <p:cxnSp>
          <p:nvCxnSpPr>
            <p:cNvPr id="108" name="Google Shape;108;p11"/>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09" name="Google Shape;109;p11"/>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10" name="Google Shape;110;p11"/>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111" name="Google Shape;111;p11"/>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12" name="Google Shape;112;p11"/>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13" name="Google Shape;113;p11"/>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14" name="Google Shape;114;p11"/>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0"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10.xml"/><Relationship Id="rId1" Type="http://schemas.openxmlformats.org/officeDocument/2006/relationships/vmlDrawing" Target="../drawings/vmlDrawing3.vml"/><Relationship Id="rId6" Type="http://schemas.openxmlformats.org/officeDocument/2006/relationships/image" Target="../media/image20.wmf"/><Relationship Id="rId5" Type="http://schemas.openxmlformats.org/officeDocument/2006/relationships/oleObject" Target="../embeddings/oleObject7.bin"/><Relationship Id="rId4" Type="http://schemas.openxmlformats.org/officeDocument/2006/relationships/image" Target="../media/image19.emf"/></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8.bin"/><Relationship Id="rId7" Type="http://schemas.openxmlformats.org/officeDocument/2006/relationships/image" Target="../media/image26.png"/><Relationship Id="rId2" Type="http://schemas.openxmlformats.org/officeDocument/2006/relationships/slideLayout" Target="../slideLayouts/slideLayout10.xml"/><Relationship Id="rId1" Type="http://schemas.openxmlformats.org/officeDocument/2006/relationships/vmlDrawing" Target="../drawings/vmlDrawing4.v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emf"/></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png"/><Relationship Id="rId1" Type="http://schemas.openxmlformats.org/officeDocument/2006/relationships/slideLayout" Target="../slideLayouts/slideLayout10.xml"/><Relationship Id="rId5" Type="http://schemas.openxmlformats.org/officeDocument/2006/relationships/image" Target="../media/image34.jpg"/><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drpress.org/ojs/index.php/fcis/article/view/15749" TargetMode="Externa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oleObject" Target="../embeddings/oleObject1.bin"/><Relationship Id="rId7" Type="http://schemas.openxmlformats.org/officeDocument/2006/relationships/image" Target="../media/image9.emf"/><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10.png"/><Relationship Id="rId4" Type="http://schemas.openxmlformats.org/officeDocument/2006/relationships/image" Target="../media/image8.emf"/></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6.png"/><Relationship Id="rId7" Type="http://schemas.openxmlformats.org/officeDocument/2006/relationships/image" Target="../media/image14.emf"/><Relationship Id="rId2" Type="http://schemas.openxmlformats.org/officeDocument/2006/relationships/slideLayout" Target="../slideLayouts/slideLayout10.xml"/><Relationship Id="rId1" Type="http://schemas.openxmlformats.org/officeDocument/2006/relationships/vmlDrawing" Target="../drawings/vmlDrawing2.vml"/><Relationship Id="rId6" Type="http://schemas.openxmlformats.org/officeDocument/2006/relationships/oleObject" Target="../embeddings/oleObject4.bin"/><Relationship Id="rId5" Type="http://schemas.openxmlformats.org/officeDocument/2006/relationships/image" Target="../media/image13.wmf"/><Relationship Id="rId10" Type="http://schemas.openxmlformats.org/officeDocument/2006/relationships/image" Target="../media/image15.wmf"/><Relationship Id="rId4" Type="http://schemas.openxmlformats.org/officeDocument/2006/relationships/oleObject" Target="../embeddings/oleObject3.bin"/><Relationship Id="rId9" Type="http://schemas.openxmlformats.org/officeDocument/2006/relationships/oleObject" Target="../embeddings/oleObject5.bin"/></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1"/>
        <p:cNvGrpSpPr/>
        <p:nvPr/>
      </p:nvGrpSpPr>
      <p:grpSpPr>
        <a:xfrm>
          <a:off x="0" y="0"/>
          <a:ext cx="0" cy="0"/>
          <a:chOff x="0" y="0"/>
          <a:chExt cx="0" cy="0"/>
        </a:xfrm>
      </p:grpSpPr>
      <p:sp>
        <p:nvSpPr>
          <p:cNvPr id="134" name="Google Shape;134;p16"/>
          <p:cNvSpPr txBox="1">
            <a:spLocks noGrp="1"/>
          </p:cNvSpPr>
          <p:nvPr>
            <p:ph type="subTitle" idx="1"/>
          </p:nvPr>
        </p:nvSpPr>
        <p:spPr>
          <a:xfrm>
            <a:off x="1724250" y="-69273"/>
            <a:ext cx="5695500" cy="597123"/>
          </a:xfrm>
          <a:prstGeom prst="rect">
            <a:avLst/>
          </a:prstGeom>
        </p:spPr>
        <p:txBody>
          <a:bodyPr spcFirstLastPara="1" wrap="square" lIns="91425" tIns="91425" rIns="91425" bIns="91425" anchor="t" anchorCtr="0">
            <a:noAutofit/>
          </a:bodyPr>
          <a:lstStyle/>
          <a:p>
            <a:pPr marL="0" lvl="0" indent="0"/>
            <a:r>
              <a:rPr lang="vi-VN">
                <a:latin typeface="+mj-lt"/>
                <a:ea typeface="Old Standard TT"/>
                <a:cs typeface="Old Standard TT"/>
                <a:sym typeface="Old Standard TT"/>
              </a:rPr>
              <a:t>HỌC VIỆN CÔNG NGHỆ BƯU CHÍNH VIỄN THÔNG</a:t>
            </a:r>
          </a:p>
          <a:p>
            <a:pPr marL="0" lvl="0" indent="0"/>
            <a:r>
              <a:rPr lang="vi-VN">
                <a:latin typeface="+mj-lt"/>
                <a:ea typeface="Old Standard TT"/>
                <a:cs typeface="Old Standard TT"/>
                <a:sym typeface="Old Standard TT"/>
              </a:rPr>
              <a:t>KHOA CÔNG NGHỆ THÔNG TIN I</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127" y="4646349"/>
            <a:ext cx="476370" cy="476370"/>
          </a:xfrm>
          <a:prstGeom prst="rect">
            <a:avLst/>
          </a:prstGeom>
        </p:spPr>
      </p:pic>
      <p:sp>
        <p:nvSpPr>
          <p:cNvPr id="2" name="Rectangle 1"/>
          <p:cNvSpPr/>
          <p:nvPr/>
        </p:nvSpPr>
        <p:spPr>
          <a:xfrm>
            <a:off x="3228522" y="1150445"/>
            <a:ext cx="2686954" cy="400110"/>
          </a:xfrm>
          <a:prstGeom prst="rect">
            <a:avLst/>
          </a:prstGeom>
        </p:spPr>
        <p:txBody>
          <a:bodyPr wrap="none">
            <a:spAutoFit/>
          </a:bodyPr>
          <a:lstStyle/>
          <a:p>
            <a:r>
              <a:rPr lang="vi-VN" sz="2000" b="1">
                <a:latin typeface="+mj-lt"/>
              </a:rPr>
              <a:t>ĐỒ ÁN TỐT NGHIỆP</a:t>
            </a:r>
          </a:p>
        </p:txBody>
      </p:sp>
      <p:sp>
        <p:nvSpPr>
          <p:cNvPr id="3" name="Rectangle 2"/>
          <p:cNvSpPr/>
          <p:nvPr/>
        </p:nvSpPr>
        <p:spPr>
          <a:xfrm>
            <a:off x="1631372" y="1742263"/>
            <a:ext cx="5881255" cy="830997"/>
          </a:xfrm>
          <a:prstGeom prst="rect">
            <a:avLst/>
          </a:prstGeom>
        </p:spPr>
        <p:txBody>
          <a:bodyPr wrap="square">
            <a:spAutoFit/>
          </a:bodyPr>
          <a:lstStyle/>
          <a:p>
            <a:pPr algn="ctr"/>
            <a:r>
              <a:rPr lang="vi-VN" sz="1600" b="1">
                <a:latin typeface="+mj-lt"/>
              </a:rPr>
              <a:t>ĐỀ TÀI</a:t>
            </a:r>
          </a:p>
          <a:p>
            <a:pPr algn="ctr"/>
            <a:r>
              <a:rPr lang="vi-VN" sz="1600" b="1">
                <a:latin typeface="+mj-lt"/>
              </a:rPr>
              <a:t>SỬ DỤNG GIẢI THUẬT DI TRUYỀN ĐỂ XÁC ĐỊNH TRỌNG SỐ CHO MẠNG NƠ RON TẾ BÀO BẬC HAI</a:t>
            </a:r>
          </a:p>
        </p:txBody>
      </p:sp>
      <p:graphicFrame>
        <p:nvGraphicFramePr>
          <p:cNvPr id="7" name="Table 6"/>
          <p:cNvGraphicFramePr>
            <a:graphicFrameLocks noGrp="1"/>
          </p:cNvGraphicFramePr>
          <p:nvPr>
            <p:extLst>
              <p:ext uri="{D42A27DB-BD31-4B8C-83A1-F6EECF244321}">
                <p14:modId xmlns:p14="http://schemas.microsoft.com/office/powerpoint/2010/main" val="3451806326"/>
              </p:ext>
            </p:extLst>
          </p:nvPr>
        </p:nvGraphicFramePr>
        <p:xfrm>
          <a:off x="2733102" y="2902516"/>
          <a:ext cx="4541175" cy="1391034"/>
        </p:xfrm>
        <a:graphic>
          <a:graphicData uri="http://schemas.openxmlformats.org/drawingml/2006/table">
            <a:tbl>
              <a:tblPr firstRow="1" firstCol="1" bandRow="1">
                <a:tableStyleId>{B030EE6A-F5E3-450B-9A4B-58BFA562305B}</a:tableStyleId>
              </a:tblPr>
              <a:tblGrid>
                <a:gridCol w="1732164">
                  <a:extLst>
                    <a:ext uri="{9D8B030D-6E8A-4147-A177-3AD203B41FA5}">
                      <a16:colId xmlns:a16="http://schemas.microsoft.com/office/drawing/2014/main" val="4061262345"/>
                    </a:ext>
                  </a:extLst>
                </a:gridCol>
                <a:gridCol w="2809011">
                  <a:extLst>
                    <a:ext uri="{9D8B030D-6E8A-4147-A177-3AD203B41FA5}">
                      <a16:colId xmlns:a16="http://schemas.microsoft.com/office/drawing/2014/main" val="2790609504"/>
                    </a:ext>
                  </a:extLst>
                </a:gridCol>
              </a:tblGrid>
              <a:tr h="0">
                <a:tc>
                  <a:txBody>
                    <a:bodyPr/>
                    <a:lstStyle/>
                    <a:p>
                      <a:pPr algn="just">
                        <a:lnSpc>
                          <a:spcPct val="130000"/>
                        </a:lnSpc>
                        <a:spcBef>
                          <a:spcPts val="600"/>
                        </a:spcBef>
                        <a:spcAft>
                          <a:spcPts val="600"/>
                        </a:spcAft>
                      </a:pPr>
                      <a:r>
                        <a:rPr lang="vi-VN" sz="1300">
                          <a:effectLst/>
                          <a:latin typeface="+mj-lt"/>
                        </a:rPr>
                        <a:t>Sinh viên thực hiện</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PHẠM DUY TUẤN</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581614890"/>
                  </a:ext>
                </a:extLst>
              </a:tr>
              <a:tr h="0">
                <a:tc>
                  <a:txBody>
                    <a:bodyPr/>
                    <a:lstStyle/>
                    <a:p>
                      <a:pPr algn="just">
                        <a:lnSpc>
                          <a:spcPct val="130000"/>
                        </a:lnSpc>
                        <a:spcBef>
                          <a:spcPts val="600"/>
                        </a:spcBef>
                        <a:spcAft>
                          <a:spcPts val="600"/>
                        </a:spcAft>
                      </a:pPr>
                      <a:r>
                        <a:rPr lang="vi-VN" sz="1300">
                          <a:effectLst/>
                          <a:latin typeface="+mj-lt"/>
                        </a:rPr>
                        <a:t>Mã sinh viên</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B19DCCN618</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043124025"/>
                  </a:ext>
                </a:extLst>
              </a:tr>
              <a:tr h="0">
                <a:tc>
                  <a:txBody>
                    <a:bodyPr/>
                    <a:lstStyle/>
                    <a:p>
                      <a:pPr algn="just">
                        <a:lnSpc>
                          <a:spcPct val="130000"/>
                        </a:lnSpc>
                        <a:spcBef>
                          <a:spcPts val="600"/>
                        </a:spcBef>
                        <a:spcAft>
                          <a:spcPts val="600"/>
                        </a:spcAft>
                      </a:pPr>
                      <a:r>
                        <a:rPr lang="vi-VN" sz="1300">
                          <a:effectLst/>
                          <a:latin typeface="+mj-lt"/>
                        </a:rPr>
                        <a:t>Lớp</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D19CNPM02</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283879980"/>
                  </a:ext>
                </a:extLst>
              </a:tr>
              <a:tr h="0">
                <a:tc>
                  <a:txBody>
                    <a:bodyPr/>
                    <a:lstStyle/>
                    <a:p>
                      <a:pPr algn="just">
                        <a:lnSpc>
                          <a:spcPct val="130000"/>
                        </a:lnSpc>
                        <a:spcBef>
                          <a:spcPts val="600"/>
                        </a:spcBef>
                        <a:spcAft>
                          <a:spcPts val="600"/>
                        </a:spcAft>
                      </a:pPr>
                      <a:r>
                        <a:rPr lang="vi-VN" sz="1300">
                          <a:effectLst/>
                          <a:latin typeface="+mj-lt"/>
                        </a:rPr>
                        <a:t>Khóa</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2019 - 2024</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386025734"/>
                  </a:ext>
                </a:extLst>
              </a:tr>
              <a:tr h="0">
                <a:tc>
                  <a:txBody>
                    <a:bodyPr/>
                    <a:lstStyle/>
                    <a:p>
                      <a:pPr algn="just">
                        <a:lnSpc>
                          <a:spcPct val="130000"/>
                        </a:lnSpc>
                        <a:spcBef>
                          <a:spcPts val="600"/>
                        </a:spcBef>
                        <a:spcAft>
                          <a:spcPts val="600"/>
                        </a:spcAft>
                      </a:pPr>
                      <a:r>
                        <a:rPr lang="vi-VN" sz="1300">
                          <a:effectLst/>
                          <a:latin typeface="+mj-lt"/>
                        </a:rPr>
                        <a:t>Hệ</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Đại học chính quy</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003012592"/>
                  </a:ext>
                </a:extLst>
              </a:tr>
              <a:tr h="0">
                <a:tc>
                  <a:txBody>
                    <a:bodyPr/>
                    <a:lstStyle/>
                    <a:p>
                      <a:pPr algn="just">
                        <a:lnSpc>
                          <a:spcPct val="130000"/>
                        </a:lnSpc>
                        <a:spcBef>
                          <a:spcPts val="600"/>
                        </a:spcBef>
                        <a:spcAft>
                          <a:spcPts val="600"/>
                        </a:spcAft>
                      </a:pPr>
                      <a:r>
                        <a:rPr lang="vi-VN" sz="1300">
                          <a:effectLst/>
                          <a:latin typeface="+mj-lt"/>
                        </a:rPr>
                        <a:t>Giảng viên hướng dẫn</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PGS. TS. NGUYỄN QUANG HOAN</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122633921"/>
                  </a:ext>
                </a:extLst>
              </a:tr>
            </a:tbl>
          </a:graphicData>
        </a:graphic>
      </p:graphicFrame>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708;p33"/>
          <p:cNvSpPr txBox="1"/>
          <p:nvPr/>
        </p:nvSpPr>
        <p:spPr>
          <a:xfrm>
            <a:off x="2665936" y="55133"/>
            <a:ext cx="4808591"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1.3</a:t>
            </a:r>
            <a:r>
              <a:rPr lang="vi-VN" sz="1800" b="1">
                <a:latin typeface="Times New Roman" panose="02020603050405020304" pitchFamily="18" charset="0"/>
                <a:ea typeface="Arial" panose="020B0604020202020204" pitchFamily="34" charset="0"/>
              </a:rPr>
              <a:t>. MẠNG NƠ RON TẾ BÀO BẬC </a:t>
            </a:r>
            <a:r>
              <a:rPr lang="vi-VN" sz="1800" b="1" smtClean="0">
                <a:latin typeface="Times New Roman" panose="02020603050405020304" pitchFamily="18" charset="0"/>
                <a:ea typeface="Arial" panose="020B0604020202020204" pitchFamily="34" charset="0"/>
              </a:rPr>
              <a:t>HAI</a:t>
            </a:r>
            <a:endParaRPr lang="vi-VN" sz="1800" b="1">
              <a:solidFill>
                <a:srgbClr val="191919"/>
              </a:solidFill>
              <a:latin typeface="Didact Gothic"/>
              <a:ea typeface="Didact Gothic"/>
              <a:cs typeface="Didact Gothic"/>
              <a:sym typeface="Didact Gothic"/>
            </a:endParaRPr>
          </a:p>
        </p:txBody>
      </p:sp>
      <p:sp>
        <p:nvSpPr>
          <p:cNvPr id="2" name="TextBox 1"/>
          <p:cNvSpPr txBox="1"/>
          <p:nvPr/>
        </p:nvSpPr>
        <p:spPr>
          <a:xfrm>
            <a:off x="1011382" y="1066799"/>
            <a:ext cx="6109854" cy="1815882"/>
          </a:xfrm>
          <a:prstGeom prst="rect">
            <a:avLst/>
          </a:prstGeom>
          <a:noFill/>
        </p:spPr>
        <p:txBody>
          <a:bodyPr wrap="square" rtlCol="0">
            <a:spAutoFit/>
          </a:bodyPr>
          <a:lstStyle/>
          <a:p>
            <a:r>
              <a:rPr lang="vi-VN" smtClean="0">
                <a:latin typeface="+mj-lt"/>
              </a:rPr>
              <a:t>    Tương tự mạng nơ ron tế bào chuẩn, các ma trận A1, A21,... A29, B1, B21,... B29 (20 ma trận) đều phải đối xứng tâm. </a:t>
            </a:r>
          </a:p>
          <a:p>
            <a:endParaRPr lang="vi-VN" smtClean="0">
              <a:latin typeface="+mj-lt"/>
            </a:endParaRPr>
          </a:p>
          <a:p>
            <a:r>
              <a:rPr lang="vi-VN" smtClean="0">
                <a:latin typeface="+mj-lt"/>
              </a:rPr>
              <a:t>    Bộ trọng số của mạng nơ ron tế bào bậc hai:</a:t>
            </a:r>
          </a:p>
          <a:p>
            <a:pPr marL="285750" indent="-285750">
              <a:buFontTx/>
              <a:buChar char="-"/>
            </a:pPr>
            <a:r>
              <a:rPr lang="vi-VN" smtClean="0">
                <a:latin typeface="+mj-lt"/>
              </a:rPr>
              <a:t>Ma trận A1: 5 trọng số: A1(0,0), A1(0,1), A1(0,2), A1(1,0), A1(1,1)</a:t>
            </a:r>
          </a:p>
          <a:p>
            <a:pPr marL="285750" indent="-285750">
              <a:buFontTx/>
              <a:buChar char="-"/>
            </a:pPr>
            <a:r>
              <a:rPr lang="vi-VN" smtClean="0">
                <a:latin typeface="+mj-lt"/>
              </a:rPr>
              <a:t>Tương tự với ma trận A21,... A29 và B1, B21,... B29. Mỗi ma trận 5 trọng số.</a:t>
            </a:r>
          </a:p>
          <a:p>
            <a:pPr marL="285750" indent="-285750">
              <a:buFontTx/>
              <a:buChar char="-"/>
            </a:pPr>
            <a:r>
              <a:rPr lang="vi-VN" smtClean="0">
                <a:latin typeface="+mj-lt"/>
              </a:rPr>
              <a:t>Mức ngưỡng I.</a:t>
            </a:r>
          </a:p>
          <a:p>
            <a:pPr marL="285750" indent="-285750">
              <a:buFontTx/>
              <a:buChar char="-"/>
            </a:pPr>
            <a:r>
              <a:rPr lang="vi-VN" smtClean="0">
                <a:latin typeface="+mj-lt"/>
              </a:rPr>
              <a:t>Tổng cộng: 5 * 20 + 1 = 101 trọng số.</a:t>
            </a:r>
            <a:endParaRPr lang="vi-VN">
              <a:latin typeface="+mj-lt"/>
            </a:endParaRPr>
          </a:p>
        </p:txBody>
      </p:sp>
      <p:graphicFrame>
        <p:nvGraphicFramePr>
          <p:cNvPr id="6" name="Table 5"/>
          <p:cNvGraphicFramePr>
            <a:graphicFrameLocks noGrp="1"/>
          </p:cNvGraphicFramePr>
          <p:nvPr>
            <p:extLst>
              <p:ext uri="{D42A27DB-BD31-4B8C-83A1-F6EECF244321}">
                <p14:modId xmlns:p14="http://schemas.microsoft.com/office/powerpoint/2010/main" val="662254210"/>
              </p:ext>
            </p:extLst>
          </p:nvPr>
        </p:nvGraphicFramePr>
        <p:xfrm>
          <a:off x="6483927" y="3116697"/>
          <a:ext cx="2160000" cy="1620000"/>
        </p:xfrm>
        <a:graphic>
          <a:graphicData uri="http://schemas.openxmlformats.org/drawingml/2006/table">
            <a:tbl>
              <a:tblPr firstRow="1" bandRow="1">
                <a:tableStyleId>{B030EE6A-F5E3-450B-9A4B-58BFA562305B}</a:tableStyleId>
              </a:tblPr>
              <a:tblGrid>
                <a:gridCol w="720000">
                  <a:extLst>
                    <a:ext uri="{9D8B030D-6E8A-4147-A177-3AD203B41FA5}">
                      <a16:colId xmlns:a16="http://schemas.microsoft.com/office/drawing/2014/main" val="934012713"/>
                    </a:ext>
                  </a:extLst>
                </a:gridCol>
                <a:gridCol w="720000">
                  <a:extLst>
                    <a:ext uri="{9D8B030D-6E8A-4147-A177-3AD203B41FA5}">
                      <a16:colId xmlns:a16="http://schemas.microsoft.com/office/drawing/2014/main" val="3925886063"/>
                    </a:ext>
                  </a:extLst>
                </a:gridCol>
                <a:gridCol w="720000">
                  <a:extLst>
                    <a:ext uri="{9D8B030D-6E8A-4147-A177-3AD203B41FA5}">
                      <a16:colId xmlns:a16="http://schemas.microsoft.com/office/drawing/2014/main" val="639275910"/>
                    </a:ext>
                  </a:extLst>
                </a:gridCol>
              </a:tblGrid>
              <a:tr h="540000">
                <a:tc>
                  <a:txBody>
                    <a:bodyPr/>
                    <a:lstStyle/>
                    <a:p>
                      <a:pPr algn="ctr"/>
                      <a:r>
                        <a:rPr lang="vi-VN" sz="1200" smtClean="0">
                          <a:latin typeface="Times New Roman" panose="02020603050405020304" pitchFamily="18" charset="0"/>
                          <a:cs typeface="Times New Roman" panose="02020603050405020304" pitchFamily="18" charset="0"/>
                        </a:rPr>
                        <a:t>A1(0,0)</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A1(0,1)</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A1(0,2)</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4284729"/>
                  </a:ext>
                </a:extLst>
              </a:tr>
              <a:tr h="540000">
                <a:tc>
                  <a:txBody>
                    <a:bodyPr/>
                    <a:lstStyle/>
                    <a:p>
                      <a:pPr algn="ctr"/>
                      <a:r>
                        <a:rPr lang="vi-VN" sz="1200" smtClean="0">
                          <a:latin typeface="Times New Roman" panose="02020603050405020304" pitchFamily="18" charset="0"/>
                          <a:cs typeface="Times New Roman" panose="02020603050405020304" pitchFamily="18" charset="0"/>
                        </a:rPr>
                        <a:t>A1(1,0)</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A1(1,1)</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A1(1,2)</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5185436"/>
                  </a:ext>
                </a:extLst>
              </a:tr>
              <a:tr h="540000">
                <a:tc>
                  <a:txBody>
                    <a:bodyPr/>
                    <a:lstStyle/>
                    <a:p>
                      <a:pPr algn="ctr"/>
                      <a:r>
                        <a:rPr lang="vi-VN" sz="1200" smtClean="0">
                          <a:latin typeface="Times New Roman" panose="02020603050405020304" pitchFamily="18" charset="0"/>
                          <a:cs typeface="Times New Roman" panose="02020603050405020304" pitchFamily="18" charset="0"/>
                        </a:rPr>
                        <a:t>A1(2,0)</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A1(2,1)</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A1(2,2)</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40604260"/>
                  </a:ext>
                </a:extLst>
              </a:tr>
            </a:tbl>
          </a:graphicData>
        </a:graphic>
      </p:graphicFrame>
    </p:spTree>
    <p:extLst>
      <p:ext uri="{BB962C8B-B14F-4D97-AF65-F5344CB8AC3E}">
        <p14:creationId xmlns:p14="http://schemas.microsoft.com/office/powerpoint/2010/main" val="34845151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33"/>
          <p:cNvSpPr txBox="1">
            <a:spLocks noGrp="1"/>
          </p:cNvSpPr>
          <p:nvPr>
            <p:ph type="title"/>
          </p:nvPr>
        </p:nvSpPr>
        <p:spPr>
          <a:xfrm>
            <a:off x="1007483" y="579665"/>
            <a:ext cx="7755516" cy="1047473"/>
          </a:xfrm>
          <a:prstGeom prst="rect">
            <a:avLst/>
          </a:prstGeom>
        </p:spPr>
        <p:txBody>
          <a:bodyPr spcFirstLastPara="1" wrap="square" lIns="91425" tIns="91425" rIns="91425" bIns="91425" anchor="b" anchorCtr="0">
            <a:noAutofit/>
          </a:bodyPr>
          <a:lstStyle/>
          <a:p>
            <a:r>
              <a:rPr lang="vi-VN" sz="2000">
                <a:latin typeface="+mj-lt"/>
              </a:rPr>
              <a:t>CHƯƠNG II: </a:t>
            </a:r>
            <a:r>
              <a:rPr lang="vi-VN" sz="2000" smtClean="0">
                <a:latin typeface="+mj-lt"/>
              </a:rPr>
              <a:t/>
            </a:r>
            <a:br>
              <a:rPr lang="vi-VN" sz="2000" smtClean="0">
                <a:latin typeface="+mj-lt"/>
              </a:rPr>
            </a:br>
            <a:r>
              <a:rPr lang="vi-VN" sz="2000" smtClean="0">
                <a:latin typeface="+mj-lt"/>
              </a:rPr>
              <a:t>PHƯƠNG </a:t>
            </a:r>
            <a:r>
              <a:rPr lang="vi-VN" sz="2000">
                <a:latin typeface="+mj-lt"/>
              </a:rPr>
              <a:t>PHÁP XÁC ĐỊNH TRỌNG SỐ CỦA MẠNG NƠ RON TẾ BÀO BẬC HAI BẰNG GIẢI THUẬT DI TRUYỀN</a:t>
            </a:r>
          </a:p>
        </p:txBody>
      </p:sp>
      <p:grpSp>
        <p:nvGrpSpPr>
          <p:cNvPr id="14" name="Group 13"/>
          <p:cNvGrpSpPr/>
          <p:nvPr/>
        </p:nvGrpSpPr>
        <p:grpSpPr>
          <a:xfrm>
            <a:off x="734292" y="1722182"/>
            <a:ext cx="3006436" cy="3223890"/>
            <a:chOff x="872107" y="1722182"/>
            <a:chExt cx="3218851" cy="3223890"/>
          </a:xfrm>
        </p:grpSpPr>
        <p:sp>
          <p:nvSpPr>
            <p:cNvPr id="32" name="Google Shape;214;p21"/>
            <p:cNvSpPr/>
            <p:nvPr/>
          </p:nvSpPr>
          <p:spPr>
            <a:xfrm>
              <a:off x="872107" y="1722182"/>
              <a:ext cx="3218851" cy="322389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vi-VN" sz="6000" b="1">
                <a:solidFill>
                  <a:schemeClr val="dk1"/>
                </a:solidFill>
                <a:latin typeface="Old Standard TT"/>
                <a:sym typeface="Old Standard TT"/>
              </a:endParaRPr>
            </a:p>
            <a:p>
              <a:pPr marL="0" lvl="0" indent="0" algn="ctr" rtl="0">
                <a:spcBef>
                  <a:spcPts val="0"/>
                </a:spcBef>
                <a:spcAft>
                  <a:spcPts val="0"/>
                </a:spcAft>
                <a:buNone/>
              </a:pPr>
              <a:endParaRPr lang="vi-VN" sz="6000" b="1" smtClean="0">
                <a:solidFill>
                  <a:schemeClr val="dk1"/>
                </a:solidFill>
                <a:latin typeface="Old Standard TT"/>
                <a:sym typeface="Old Standard TT"/>
              </a:endParaRPr>
            </a:p>
            <a:p>
              <a:pPr marL="0" lvl="0" indent="0" algn="ctr" rtl="0">
                <a:spcBef>
                  <a:spcPts val="0"/>
                </a:spcBef>
                <a:spcAft>
                  <a:spcPts val="0"/>
                </a:spcAft>
                <a:buNone/>
              </a:pPr>
              <a:endParaRPr sz="6000">
                <a:solidFill>
                  <a:srgbClr val="191919"/>
                </a:solidFill>
              </a:endParaRPr>
            </a:p>
          </p:txBody>
        </p:sp>
        <p:pic>
          <p:nvPicPr>
            <p:cNvPr id="2050" name="Picture 2" descr="Algorithm Royalty Free Stock Photo - Image: 27863175"/>
            <p:cNvPicPr>
              <a:picLocks noChangeAspect="1" noChangeArrowheads="1"/>
            </p:cNvPicPr>
            <p:nvPr/>
          </p:nvPicPr>
          <p:blipFill rotWithShape="1">
            <a:blip r:embed="rId3">
              <a:extLst>
                <a:ext uri="{28A0092B-C50C-407E-A947-70E740481C1C}">
                  <a14:useLocalDpi xmlns:a14="http://schemas.microsoft.com/office/drawing/2010/main" val="0"/>
                </a:ext>
              </a:extLst>
            </a:blip>
            <a:srcRect l="3449" t="468" r="47675" b="36012"/>
            <a:stretch/>
          </p:blipFill>
          <p:spPr bwMode="auto">
            <a:xfrm>
              <a:off x="1177745" y="2114155"/>
              <a:ext cx="2607573" cy="245056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grpSp>
      <p:grpSp>
        <p:nvGrpSpPr>
          <p:cNvPr id="15" name="Group 14"/>
          <p:cNvGrpSpPr/>
          <p:nvPr/>
        </p:nvGrpSpPr>
        <p:grpSpPr>
          <a:xfrm>
            <a:off x="3865419" y="1722182"/>
            <a:ext cx="5278582" cy="3223890"/>
            <a:chOff x="4320396" y="1722182"/>
            <a:chExt cx="4729282" cy="3223890"/>
          </a:xfrm>
        </p:grpSpPr>
        <p:grpSp>
          <p:nvGrpSpPr>
            <p:cNvPr id="705" name="Google Shape;705;p33"/>
            <p:cNvGrpSpPr/>
            <p:nvPr/>
          </p:nvGrpSpPr>
          <p:grpSpPr>
            <a:xfrm>
              <a:off x="4320396" y="1722182"/>
              <a:ext cx="4729281" cy="666900"/>
              <a:chOff x="3363913" y="1442275"/>
              <a:chExt cx="4729281" cy="666900"/>
            </a:xfrm>
          </p:grpSpPr>
          <p:sp>
            <p:nvSpPr>
              <p:cNvPr id="708" name="Google Shape;708;p33"/>
              <p:cNvSpPr txBox="1"/>
              <p:nvPr/>
            </p:nvSpPr>
            <p:spPr>
              <a:xfrm>
                <a:off x="4030813" y="1489365"/>
                <a:ext cx="4062381" cy="572700"/>
              </a:xfrm>
              <a:prstGeom prst="rect">
                <a:avLst/>
              </a:prstGeom>
              <a:noFill/>
              <a:ln>
                <a:noFill/>
              </a:ln>
            </p:spPr>
            <p:txBody>
              <a:bodyPr spcFirstLastPara="1" wrap="square" lIns="91425" tIns="91425" rIns="91425" bIns="91425" anchor="ctr" anchorCtr="0">
                <a:noAutofit/>
              </a:bodyPr>
              <a:lstStyle/>
              <a:p>
                <a:pPr lvl="0"/>
                <a:r>
                  <a:rPr lang="it-IT" sz="1500" b="1" smtClean="0">
                    <a:latin typeface="Times New Roman" panose="02020603050405020304" pitchFamily="18" charset="0"/>
                    <a:ea typeface="Arial" panose="020B0604020202020204" pitchFamily="34" charset="0"/>
                  </a:rPr>
                  <a:t>GIẢI THUẬT DI TRUYỀN</a:t>
                </a:r>
                <a:endParaRPr lang="vi-VN" sz="1500" b="1">
                  <a:solidFill>
                    <a:srgbClr val="191919"/>
                  </a:solidFill>
                  <a:latin typeface="Didact Gothic"/>
                  <a:ea typeface="Didact Gothic"/>
                  <a:cs typeface="Didact Gothic"/>
                  <a:sym typeface="Didact Gothic"/>
                </a:endParaRPr>
              </a:p>
            </p:txBody>
          </p:sp>
          <p:sp>
            <p:nvSpPr>
              <p:cNvPr id="709"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2</a:t>
                </a:r>
                <a:r>
                  <a:rPr lang="en" sz="2400" b="1" smtClean="0">
                    <a:solidFill>
                      <a:srgbClr val="191919"/>
                    </a:solidFill>
                    <a:latin typeface="Old Standard TT"/>
                    <a:ea typeface="Old Standard TT"/>
                    <a:cs typeface="Old Standard TT"/>
                    <a:sym typeface="Old Standard TT"/>
                  </a:rPr>
                  <a:t>.1</a:t>
                </a:r>
                <a:endParaRPr sz="2400" b="1">
                  <a:solidFill>
                    <a:srgbClr val="191919"/>
                  </a:solidFill>
                  <a:latin typeface="Old Standard TT"/>
                  <a:ea typeface="Old Standard TT"/>
                  <a:cs typeface="Old Standard TT"/>
                  <a:sym typeface="Old Standard TT"/>
                </a:endParaRPr>
              </a:p>
            </p:txBody>
          </p:sp>
        </p:grpSp>
        <p:grpSp>
          <p:nvGrpSpPr>
            <p:cNvPr id="710" name="Google Shape;710;p33"/>
            <p:cNvGrpSpPr/>
            <p:nvPr/>
          </p:nvGrpSpPr>
          <p:grpSpPr>
            <a:xfrm>
              <a:off x="4320396" y="2581353"/>
              <a:ext cx="4729281" cy="666900"/>
              <a:chOff x="3363913" y="2248658"/>
              <a:chExt cx="4823604" cy="666900"/>
            </a:xfrm>
          </p:grpSpPr>
          <p:sp>
            <p:nvSpPr>
              <p:cNvPr id="711" name="Google Shape;711;p33"/>
              <p:cNvSpPr txBox="1"/>
              <p:nvPr/>
            </p:nvSpPr>
            <p:spPr>
              <a:xfrm>
                <a:off x="4030813" y="2295759"/>
                <a:ext cx="4156704"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THUẬT TOÁN XÁC ĐỊNH TRỌNG SỐ CỦA MẠNG NƠ RON TẾ BÀO BẬC HAI BẰNG GIẢI THUẬT DI TRUYỀN</a:t>
                </a:r>
                <a:endParaRPr lang="vi-VN" sz="1500" b="1">
                  <a:solidFill>
                    <a:srgbClr val="191919"/>
                  </a:solidFill>
                  <a:latin typeface="Didact Gothic"/>
                  <a:ea typeface="Didact Gothic"/>
                  <a:cs typeface="Didact Gothic"/>
                  <a:sym typeface="Didact Gothic"/>
                </a:endParaRPr>
              </a:p>
            </p:txBody>
          </p:sp>
          <p:sp>
            <p:nvSpPr>
              <p:cNvPr id="713" name="Google Shape;713;p33"/>
              <p:cNvSpPr/>
              <p:nvPr/>
            </p:nvSpPr>
            <p:spPr>
              <a:xfrm>
                <a:off x="3363913" y="2248658"/>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2</a:t>
                </a:r>
                <a:r>
                  <a:rPr lang="en" sz="2400" b="1" smtClean="0">
                    <a:solidFill>
                      <a:srgbClr val="191919"/>
                    </a:solidFill>
                    <a:latin typeface="Old Standard TT"/>
                    <a:ea typeface="Old Standard TT"/>
                    <a:cs typeface="Old Standard TT"/>
                    <a:sym typeface="Old Standard TT"/>
                  </a:rPr>
                  <a:t>.2</a:t>
                </a:r>
                <a:endParaRPr sz="2400" b="1">
                  <a:solidFill>
                    <a:srgbClr val="191919"/>
                  </a:solidFill>
                  <a:latin typeface="Old Standard TT"/>
                  <a:ea typeface="Old Standard TT"/>
                  <a:cs typeface="Old Standard TT"/>
                  <a:sym typeface="Old Standard TT"/>
                </a:endParaRPr>
              </a:p>
            </p:txBody>
          </p:sp>
        </p:grpSp>
        <p:grpSp>
          <p:nvGrpSpPr>
            <p:cNvPr id="714" name="Google Shape;714;p33"/>
            <p:cNvGrpSpPr/>
            <p:nvPr/>
          </p:nvGrpSpPr>
          <p:grpSpPr>
            <a:xfrm>
              <a:off x="4323384" y="3426794"/>
              <a:ext cx="4726294" cy="666900"/>
              <a:chOff x="3363913" y="3055042"/>
              <a:chExt cx="4820617" cy="666900"/>
            </a:xfrm>
          </p:grpSpPr>
          <p:sp>
            <p:nvSpPr>
              <p:cNvPr id="716" name="Google Shape;716;p33"/>
              <p:cNvSpPr txBox="1"/>
              <p:nvPr/>
            </p:nvSpPr>
            <p:spPr>
              <a:xfrm>
                <a:off x="4027826" y="3102153"/>
                <a:ext cx="4156704"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PHƯƠNG PHÁP TÍNH TOÁN MA TRẬN TRẠNG THÁI TỪ PHƯƠNG TRÌNH TRẠNG THÁI CỦA SOCENNS</a:t>
                </a:r>
                <a:endParaRPr lang="vi-VN" sz="1500" b="1">
                  <a:solidFill>
                    <a:srgbClr val="191919"/>
                  </a:solidFill>
                  <a:latin typeface="Didact Gothic"/>
                  <a:ea typeface="Didact Gothic"/>
                  <a:cs typeface="Didact Gothic"/>
                  <a:sym typeface="Didact Gothic"/>
                </a:endParaRPr>
              </a:p>
            </p:txBody>
          </p:sp>
          <p:sp>
            <p:nvSpPr>
              <p:cNvPr id="717" name="Google Shape;717;p33"/>
              <p:cNvSpPr/>
              <p:nvPr/>
            </p:nvSpPr>
            <p:spPr>
              <a:xfrm>
                <a:off x="3363913" y="3055042"/>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2</a:t>
                </a:r>
                <a:r>
                  <a:rPr lang="en" sz="2400" b="1" smtClean="0">
                    <a:solidFill>
                      <a:srgbClr val="191919"/>
                    </a:solidFill>
                    <a:latin typeface="Old Standard TT"/>
                    <a:ea typeface="Old Standard TT"/>
                    <a:cs typeface="Old Standard TT"/>
                    <a:sym typeface="Old Standard TT"/>
                  </a:rPr>
                  <a:t>.3</a:t>
                </a:r>
                <a:endParaRPr sz="2400" b="1">
                  <a:solidFill>
                    <a:srgbClr val="191919"/>
                  </a:solidFill>
                  <a:latin typeface="Old Standard TT"/>
                  <a:ea typeface="Old Standard TT"/>
                  <a:cs typeface="Old Standard TT"/>
                  <a:sym typeface="Old Standard TT"/>
                </a:endParaRPr>
              </a:p>
            </p:txBody>
          </p:sp>
        </p:grpSp>
        <p:grpSp>
          <p:nvGrpSpPr>
            <p:cNvPr id="20" name="Google Shape;705;p33"/>
            <p:cNvGrpSpPr/>
            <p:nvPr/>
          </p:nvGrpSpPr>
          <p:grpSpPr>
            <a:xfrm>
              <a:off x="4320396" y="4279172"/>
              <a:ext cx="4729281" cy="666900"/>
              <a:chOff x="3363913" y="1442275"/>
              <a:chExt cx="4729281" cy="666900"/>
            </a:xfrm>
          </p:grpSpPr>
          <p:sp>
            <p:nvSpPr>
              <p:cNvPr id="21" name="Google Shape;708;p33"/>
              <p:cNvSpPr txBox="1"/>
              <p:nvPr/>
            </p:nvSpPr>
            <p:spPr>
              <a:xfrm>
                <a:off x="4030813" y="1489365"/>
                <a:ext cx="4062381"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ĐỘ PHỨC TẠP CỦA THUẬT TOÁN GASOCENNS</a:t>
                </a:r>
                <a:endParaRPr lang="vi-VN" sz="1500" b="1">
                  <a:solidFill>
                    <a:srgbClr val="191919"/>
                  </a:solidFill>
                  <a:latin typeface="Didact Gothic"/>
                  <a:ea typeface="Didact Gothic"/>
                  <a:cs typeface="Didact Gothic"/>
                  <a:sym typeface="Didact Gothic"/>
                </a:endParaRPr>
              </a:p>
            </p:txBody>
          </p:sp>
          <p:sp>
            <p:nvSpPr>
              <p:cNvPr id="22"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2</a:t>
                </a:r>
                <a:r>
                  <a:rPr lang="en" sz="2400" b="1" smtClean="0">
                    <a:solidFill>
                      <a:srgbClr val="191919"/>
                    </a:solidFill>
                    <a:latin typeface="Old Standard TT"/>
                    <a:ea typeface="Old Standard TT"/>
                    <a:cs typeface="Old Standard TT"/>
                    <a:sym typeface="Old Standard TT"/>
                  </a:rPr>
                  <a:t>.</a:t>
                </a:r>
                <a:r>
                  <a:rPr lang="vi-VN" sz="2400" b="1">
                    <a:solidFill>
                      <a:srgbClr val="191919"/>
                    </a:solidFill>
                    <a:latin typeface="Old Standard TT"/>
                    <a:ea typeface="Old Standard TT"/>
                    <a:cs typeface="Old Standard TT"/>
                    <a:sym typeface="Old Standard TT"/>
                  </a:rPr>
                  <a:t>4</a:t>
                </a:r>
                <a:endParaRPr sz="2400" b="1">
                  <a:solidFill>
                    <a:srgbClr val="191919"/>
                  </a:solidFill>
                  <a:latin typeface="Old Standard TT"/>
                  <a:ea typeface="Old Standard TT"/>
                  <a:cs typeface="Old Standard TT"/>
                  <a:sym typeface="Old Standard TT"/>
                </a:endParaRPr>
              </a:p>
            </p:txBody>
          </p:sp>
        </p:grpSp>
      </p:grpSp>
    </p:spTree>
    <p:extLst>
      <p:ext uri="{BB962C8B-B14F-4D97-AF65-F5344CB8AC3E}">
        <p14:creationId xmlns:p14="http://schemas.microsoft.com/office/powerpoint/2010/main" val="116060788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478899" y="55133"/>
            <a:ext cx="4808591" cy="471339"/>
          </a:xfrm>
          <a:prstGeom prst="rect">
            <a:avLst/>
          </a:prstGeom>
          <a:noFill/>
          <a:ln>
            <a:noFill/>
          </a:ln>
        </p:spPr>
        <p:txBody>
          <a:bodyPr spcFirstLastPara="1" wrap="square" lIns="91425" tIns="91425" rIns="91425" bIns="91425" anchor="ctr" anchorCtr="0">
            <a:noAutofit/>
          </a:bodyPr>
          <a:lstStyle/>
          <a:p>
            <a:pPr algn="ctr"/>
            <a:r>
              <a:rPr lang="vi-VN" sz="1800" b="1">
                <a:latin typeface="Times New Roman" panose="02020603050405020304" pitchFamily="18" charset="0"/>
                <a:ea typeface="Arial" panose="020B0604020202020204" pitchFamily="34" charset="0"/>
              </a:rPr>
              <a:t>2</a:t>
            </a:r>
            <a:r>
              <a:rPr lang="vi-VN" sz="1800" b="1" smtClean="0">
                <a:latin typeface="Times New Roman" panose="02020603050405020304" pitchFamily="18" charset="0"/>
                <a:ea typeface="Arial" panose="020B0604020202020204" pitchFamily="34" charset="0"/>
              </a:rPr>
              <a:t>.1. </a:t>
            </a:r>
            <a:r>
              <a:rPr lang="it-IT" sz="1800" b="1">
                <a:latin typeface="Times New Roman" panose="02020603050405020304" pitchFamily="18" charset="0"/>
                <a:ea typeface="Arial" panose="020B0604020202020204" pitchFamily="34" charset="0"/>
              </a:rPr>
              <a:t>GIẢI THUẬT DI </a:t>
            </a:r>
            <a:r>
              <a:rPr lang="it-IT" sz="1800" b="1" smtClean="0">
                <a:latin typeface="Times New Roman" panose="02020603050405020304" pitchFamily="18" charset="0"/>
                <a:ea typeface="Arial" panose="020B0604020202020204" pitchFamily="34" charset="0"/>
              </a:rPr>
              <a:t>TRUYỀN</a:t>
            </a:r>
            <a:endParaRPr lang="vi-VN" sz="1800" b="1">
              <a:solidFill>
                <a:srgbClr val="191919"/>
              </a:solidFill>
              <a:latin typeface="Didact Gothic"/>
              <a:ea typeface="Didact Gothic"/>
              <a:cs typeface="Didact Gothic"/>
              <a:sym typeface="Didact Gothic"/>
            </a:endParaRPr>
          </a:p>
        </p:txBody>
      </p:sp>
      <p:sp>
        <p:nvSpPr>
          <p:cNvPr id="2" name="TextBox 1"/>
          <p:cNvSpPr txBox="1"/>
          <p:nvPr/>
        </p:nvSpPr>
        <p:spPr>
          <a:xfrm>
            <a:off x="838201" y="734292"/>
            <a:ext cx="3553690" cy="2677656"/>
          </a:xfrm>
          <a:prstGeom prst="rect">
            <a:avLst/>
          </a:prstGeom>
          <a:noFill/>
        </p:spPr>
        <p:txBody>
          <a:bodyPr wrap="square" rtlCol="0">
            <a:spAutoFit/>
          </a:bodyPr>
          <a:lstStyle/>
          <a:p>
            <a:r>
              <a:rPr lang="vi-VN" smtClean="0">
                <a:latin typeface="+mj-lt"/>
              </a:rPr>
              <a:t>     Giải thuật di truyền (GA) là một thuật toán tìm kiếm hoạt động dựa theo thuyết tiến hóa của Darwin.</a:t>
            </a:r>
          </a:p>
          <a:p>
            <a:endParaRPr lang="vi-VN" smtClean="0">
              <a:latin typeface="+mj-lt"/>
            </a:endParaRPr>
          </a:p>
          <a:p>
            <a:r>
              <a:rPr lang="vi-VN">
                <a:latin typeface="+mj-lt"/>
              </a:rPr>
              <a:t> </a:t>
            </a:r>
            <a:r>
              <a:rPr lang="vi-VN" smtClean="0">
                <a:latin typeface="+mj-lt"/>
              </a:rPr>
              <a:t>    Mô tả giải thuật di truyền trong sơ đồ sau. Trong đó:</a:t>
            </a:r>
          </a:p>
          <a:p>
            <a:pPr marL="285750" indent="-285750">
              <a:buFontTx/>
              <a:buChar char="-"/>
            </a:pPr>
            <a:r>
              <a:rPr lang="vi-VN" i="1" smtClean="0">
                <a:latin typeface="+mj-lt"/>
              </a:rPr>
              <a:t>Lai tạo</a:t>
            </a:r>
            <a:r>
              <a:rPr lang="vi-VN" smtClean="0">
                <a:latin typeface="+mj-lt"/>
              </a:rPr>
              <a:t>: là quá trình từ hai cá thể cha mẹ tạo ra nhiều cá thể con mới (cá thể mới có thể tốt hơn hoặc kém hơn cá thể cha mẹ).</a:t>
            </a:r>
          </a:p>
          <a:p>
            <a:pPr marL="285750" indent="-285750">
              <a:buFontTx/>
              <a:buChar char="-"/>
            </a:pPr>
            <a:r>
              <a:rPr lang="vi-VN" i="1" smtClean="0">
                <a:latin typeface="+mj-lt"/>
              </a:rPr>
              <a:t>Đột biến</a:t>
            </a:r>
            <a:r>
              <a:rPr lang="vi-VN" smtClean="0">
                <a:latin typeface="+mj-lt"/>
              </a:rPr>
              <a:t>: là cá thể con có một tỉ lệ nhất định xuất hiện sự sai khác trong bộ NST.</a:t>
            </a:r>
          </a:p>
          <a:p>
            <a:pPr marL="285750" indent="-285750">
              <a:buFontTx/>
              <a:buChar char="-"/>
            </a:pPr>
            <a:r>
              <a:rPr lang="vi-VN" i="1" smtClean="0">
                <a:latin typeface="+mj-lt"/>
              </a:rPr>
              <a:t>Chọn lọc</a:t>
            </a:r>
            <a:r>
              <a:rPr lang="vi-VN" smtClean="0">
                <a:latin typeface="+mj-lt"/>
              </a:rPr>
              <a:t>: giữ lại những cá thể tốt nhất.</a:t>
            </a:r>
          </a:p>
        </p:txBody>
      </p:sp>
      <p:graphicFrame>
        <p:nvGraphicFramePr>
          <p:cNvPr id="6" name="Table 5"/>
          <p:cNvGraphicFramePr>
            <a:graphicFrameLocks noGrp="1"/>
          </p:cNvGraphicFramePr>
          <p:nvPr>
            <p:extLst>
              <p:ext uri="{D42A27DB-BD31-4B8C-83A1-F6EECF244321}">
                <p14:modId xmlns:p14="http://schemas.microsoft.com/office/powerpoint/2010/main" val="4144438143"/>
              </p:ext>
            </p:extLst>
          </p:nvPr>
        </p:nvGraphicFramePr>
        <p:xfrm>
          <a:off x="5706994" y="734292"/>
          <a:ext cx="1440000" cy="370840"/>
        </p:xfrm>
        <a:graphic>
          <a:graphicData uri="http://schemas.openxmlformats.org/drawingml/2006/table">
            <a:tbl>
              <a:tblPr firstRow="1" bandRow="1">
                <a:tableStyleId>{B030EE6A-F5E3-450B-9A4B-58BFA562305B}</a:tableStyleId>
              </a:tblPr>
              <a:tblGrid>
                <a:gridCol w="360000">
                  <a:extLst>
                    <a:ext uri="{9D8B030D-6E8A-4147-A177-3AD203B41FA5}">
                      <a16:colId xmlns:a16="http://schemas.microsoft.com/office/drawing/2014/main" val="3002929180"/>
                    </a:ext>
                  </a:extLst>
                </a:gridCol>
                <a:gridCol w="360000">
                  <a:extLst>
                    <a:ext uri="{9D8B030D-6E8A-4147-A177-3AD203B41FA5}">
                      <a16:colId xmlns:a16="http://schemas.microsoft.com/office/drawing/2014/main" val="2316022886"/>
                    </a:ext>
                  </a:extLst>
                </a:gridCol>
                <a:gridCol w="360000">
                  <a:extLst>
                    <a:ext uri="{9D8B030D-6E8A-4147-A177-3AD203B41FA5}">
                      <a16:colId xmlns:a16="http://schemas.microsoft.com/office/drawing/2014/main" val="1010915893"/>
                    </a:ext>
                  </a:extLst>
                </a:gridCol>
                <a:gridCol w="360000">
                  <a:extLst>
                    <a:ext uri="{9D8B030D-6E8A-4147-A177-3AD203B41FA5}">
                      <a16:colId xmlns:a16="http://schemas.microsoft.com/office/drawing/2014/main" val="2670649713"/>
                    </a:ext>
                  </a:extLst>
                </a:gridCol>
              </a:tblGrid>
              <a:tr h="370840">
                <a:tc>
                  <a:txBody>
                    <a:bodyPr/>
                    <a:lstStyle/>
                    <a:p>
                      <a:pPr algn="ctr"/>
                      <a:r>
                        <a:rPr lang="vi-VN" sz="1300" smtClean="0">
                          <a:latin typeface="+mj-lt"/>
                        </a:rPr>
                        <a:t>x1</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x2</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x3</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x4</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02458930"/>
                  </a:ext>
                </a:extLst>
              </a:tr>
            </a:tbl>
          </a:graphicData>
        </a:graphic>
      </p:graphicFrame>
      <p:cxnSp>
        <p:nvCxnSpPr>
          <p:cNvPr id="8" name="Straight Arrow Connector 7"/>
          <p:cNvCxnSpPr/>
          <p:nvPr/>
        </p:nvCxnSpPr>
        <p:spPr>
          <a:xfrm>
            <a:off x="6426994" y="1285242"/>
            <a:ext cx="0" cy="61652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1" name="Table 10"/>
          <p:cNvGraphicFramePr>
            <a:graphicFrameLocks noGrp="1"/>
          </p:cNvGraphicFramePr>
          <p:nvPr>
            <p:extLst>
              <p:ext uri="{D42A27DB-BD31-4B8C-83A1-F6EECF244321}">
                <p14:modId xmlns:p14="http://schemas.microsoft.com/office/powerpoint/2010/main" val="685162705"/>
              </p:ext>
            </p:extLst>
          </p:nvPr>
        </p:nvGraphicFramePr>
        <p:xfrm>
          <a:off x="4806994" y="2081880"/>
          <a:ext cx="3240000" cy="370840"/>
        </p:xfrm>
        <a:graphic>
          <a:graphicData uri="http://schemas.openxmlformats.org/drawingml/2006/table">
            <a:tbl>
              <a:tblPr firstRow="1" bandRow="1">
                <a:tableStyleId>{B030EE6A-F5E3-450B-9A4B-58BFA562305B}</a:tableStyleId>
              </a:tblPr>
              <a:tblGrid>
                <a:gridCol w="360000">
                  <a:extLst>
                    <a:ext uri="{9D8B030D-6E8A-4147-A177-3AD203B41FA5}">
                      <a16:colId xmlns:a16="http://schemas.microsoft.com/office/drawing/2014/main" val="39917645"/>
                    </a:ext>
                  </a:extLst>
                </a:gridCol>
                <a:gridCol w="360000">
                  <a:extLst>
                    <a:ext uri="{9D8B030D-6E8A-4147-A177-3AD203B41FA5}">
                      <a16:colId xmlns:a16="http://schemas.microsoft.com/office/drawing/2014/main" val="2125958046"/>
                    </a:ext>
                  </a:extLst>
                </a:gridCol>
                <a:gridCol w="360000">
                  <a:extLst>
                    <a:ext uri="{9D8B030D-6E8A-4147-A177-3AD203B41FA5}">
                      <a16:colId xmlns:a16="http://schemas.microsoft.com/office/drawing/2014/main" val="2416321388"/>
                    </a:ext>
                  </a:extLst>
                </a:gridCol>
                <a:gridCol w="360000">
                  <a:extLst>
                    <a:ext uri="{9D8B030D-6E8A-4147-A177-3AD203B41FA5}">
                      <a16:colId xmlns:a16="http://schemas.microsoft.com/office/drawing/2014/main" val="1275233518"/>
                    </a:ext>
                  </a:extLst>
                </a:gridCol>
                <a:gridCol w="360000">
                  <a:extLst>
                    <a:ext uri="{9D8B030D-6E8A-4147-A177-3AD203B41FA5}">
                      <a16:colId xmlns:a16="http://schemas.microsoft.com/office/drawing/2014/main" val="3499918383"/>
                    </a:ext>
                  </a:extLst>
                </a:gridCol>
                <a:gridCol w="360000">
                  <a:extLst>
                    <a:ext uri="{9D8B030D-6E8A-4147-A177-3AD203B41FA5}">
                      <a16:colId xmlns:a16="http://schemas.microsoft.com/office/drawing/2014/main" val="2824972821"/>
                    </a:ext>
                  </a:extLst>
                </a:gridCol>
                <a:gridCol w="360000">
                  <a:extLst>
                    <a:ext uri="{9D8B030D-6E8A-4147-A177-3AD203B41FA5}">
                      <a16:colId xmlns:a16="http://schemas.microsoft.com/office/drawing/2014/main" val="2245219966"/>
                    </a:ext>
                  </a:extLst>
                </a:gridCol>
                <a:gridCol w="360000">
                  <a:extLst>
                    <a:ext uri="{9D8B030D-6E8A-4147-A177-3AD203B41FA5}">
                      <a16:colId xmlns:a16="http://schemas.microsoft.com/office/drawing/2014/main" val="481036419"/>
                    </a:ext>
                  </a:extLst>
                </a:gridCol>
                <a:gridCol w="360000">
                  <a:extLst>
                    <a:ext uri="{9D8B030D-6E8A-4147-A177-3AD203B41FA5}">
                      <a16:colId xmlns:a16="http://schemas.microsoft.com/office/drawing/2014/main" val="222461319"/>
                    </a:ext>
                  </a:extLst>
                </a:gridCol>
              </a:tblGrid>
              <a:tr h="370840">
                <a:tc>
                  <a:txBody>
                    <a:bodyPr/>
                    <a:lstStyle/>
                    <a:p>
                      <a:pPr algn="ctr"/>
                      <a:r>
                        <a:rPr lang="vi-VN" sz="1300" smtClean="0">
                          <a:latin typeface="+mj-lt"/>
                        </a:rPr>
                        <a:t>x1</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x2</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x3</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x4</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x5</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x6</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x7</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xn</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9778808"/>
                  </a:ext>
                </a:extLst>
              </a:tr>
            </a:tbl>
          </a:graphicData>
        </a:graphic>
      </p:graphicFrame>
      <p:cxnSp>
        <p:nvCxnSpPr>
          <p:cNvPr id="13" name="Straight Arrow Connector 12"/>
          <p:cNvCxnSpPr/>
          <p:nvPr/>
        </p:nvCxnSpPr>
        <p:spPr>
          <a:xfrm>
            <a:off x="6426994" y="2587568"/>
            <a:ext cx="0" cy="61652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4" name="Table 13"/>
          <p:cNvGraphicFramePr>
            <a:graphicFrameLocks noGrp="1"/>
          </p:cNvGraphicFramePr>
          <p:nvPr>
            <p:extLst>
              <p:ext uri="{D42A27DB-BD31-4B8C-83A1-F6EECF244321}">
                <p14:modId xmlns:p14="http://schemas.microsoft.com/office/powerpoint/2010/main" val="303593452"/>
              </p:ext>
            </p:extLst>
          </p:nvPr>
        </p:nvGraphicFramePr>
        <p:xfrm>
          <a:off x="5706994" y="3308014"/>
          <a:ext cx="1440000" cy="370840"/>
        </p:xfrm>
        <a:graphic>
          <a:graphicData uri="http://schemas.openxmlformats.org/drawingml/2006/table">
            <a:tbl>
              <a:tblPr firstRow="1" bandRow="1">
                <a:tableStyleId>{B030EE6A-F5E3-450B-9A4B-58BFA562305B}</a:tableStyleId>
              </a:tblPr>
              <a:tblGrid>
                <a:gridCol w="360000">
                  <a:extLst>
                    <a:ext uri="{9D8B030D-6E8A-4147-A177-3AD203B41FA5}">
                      <a16:colId xmlns:a16="http://schemas.microsoft.com/office/drawing/2014/main" val="3002929180"/>
                    </a:ext>
                  </a:extLst>
                </a:gridCol>
                <a:gridCol w="360000">
                  <a:extLst>
                    <a:ext uri="{9D8B030D-6E8A-4147-A177-3AD203B41FA5}">
                      <a16:colId xmlns:a16="http://schemas.microsoft.com/office/drawing/2014/main" val="2316022886"/>
                    </a:ext>
                  </a:extLst>
                </a:gridCol>
                <a:gridCol w="360000">
                  <a:extLst>
                    <a:ext uri="{9D8B030D-6E8A-4147-A177-3AD203B41FA5}">
                      <a16:colId xmlns:a16="http://schemas.microsoft.com/office/drawing/2014/main" val="1010915893"/>
                    </a:ext>
                  </a:extLst>
                </a:gridCol>
                <a:gridCol w="360000">
                  <a:extLst>
                    <a:ext uri="{9D8B030D-6E8A-4147-A177-3AD203B41FA5}">
                      <a16:colId xmlns:a16="http://schemas.microsoft.com/office/drawing/2014/main" val="2670649713"/>
                    </a:ext>
                  </a:extLst>
                </a:gridCol>
              </a:tblGrid>
              <a:tr h="370840">
                <a:tc>
                  <a:txBody>
                    <a:bodyPr/>
                    <a:lstStyle/>
                    <a:p>
                      <a:pPr algn="ctr"/>
                      <a:r>
                        <a:rPr lang="vi-VN" sz="1300" smtClean="0">
                          <a:latin typeface="+mj-lt"/>
                        </a:rPr>
                        <a:t>x1</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x2</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x3</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x4</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02458930"/>
                  </a:ext>
                </a:extLst>
              </a:tr>
            </a:tbl>
          </a:graphicData>
        </a:graphic>
      </p:graphicFrame>
      <p:sp>
        <p:nvSpPr>
          <p:cNvPr id="34" name="TextBox 33"/>
          <p:cNvSpPr txBox="1"/>
          <p:nvPr/>
        </p:nvSpPr>
        <p:spPr>
          <a:xfrm>
            <a:off x="6544063" y="1251580"/>
            <a:ext cx="688009" cy="307777"/>
          </a:xfrm>
          <a:prstGeom prst="rect">
            <a:avLst/>
          </a:prstGeom>
          <a:noFill/>
        </p:spPr>
        <p:txBody>
          <a:bodyPr wrap="none" rtlCol="0">
            <a:spAutoFit/>
          </a:bodyPr>
          <a:lstStyle/>
          <a:p>
            <a:r>
              <a:rPr lang="vi-VN" smtClean="0">
                <a:latin typeface="+mj-lt"/>
              </a:rPr>
              <a:t>Lai tạo</a:t>
            </a:r>
            <a:endParaRPr lang="vi-VN">
              <a:latin typeface="+mj-lt"/>
            </a:endParaRPr>
          </a:p>
        </p:txBody>
      </p:sp>
      <p:sp>
        <p:nvSpPr>
          <p:cNvPr id="35" name="TextBox 34"/>
          <p:cNvSpPr txBox="1"/>
          <p:nvPr/>
        </p:nvSpPr>
        <p:spPr>
          <a:xfrm>
            <a:off x="6544063" y="1707061"/>
            <a:ext cx="808235" cy="307777"/>
          </a:xfrm>
          <a:prstGeom prst="rect">
            <a:avLst/>
          </a:prstGeom>
          <a:noFill/>
        </p:spPr>
        <p:txBody>
          <a:bodyPr wrap="none" rtlCol="0">
            <a:spAutoFit/>
          </a:bodyPr>
          <a:lstStyle/>
          <a:p>
            <a:r>
              <a:rPr lang="vi-VN" smtClean="0">
                <a:latin typeface="+mj-lt"/>
              </a:rPr>
              <a:t>Đột biến</a:t>
            </a:r>
            <a:endParaRPr lang="vi-VN">
              <a:latin typeface="+mj-lt"/>
            </a:endParaRPr>
          </a:p>
        </p:txBody>
      </p:sp>
      <p:sp>
        <p:nvSpPr>
          <p:cNvPr id="36" name="Diamond 35"/>
          <p:cNvSpPr/>
          <p:nvPr/>
        </p:nvSpPr>
        <p:spPr>
          <a:xfrm>
            <a:off x="5727901" y="4245422"/>
            <a:ext cx="1456243" cy="818414"/>
          </a:xfrm>
          <a:prstGeom prst="diamond">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1200" smtClean="0">
                <a:solidFill>
                  <a:schemeClr val="tx1"/>
                </a:solidFill>
                <a:latin typeface="+mj-lt"/>
              </a:rPr>
              <a:t>Đáp ứng yêu cầu đầu ra?</a:t>
            </a:r>
            <a:endParaRPr lang="vi-VN" sz="1200">
              <a:solidFill>
                <a:schemeClr val="tx1"/>
              </a:solidFill>
              <a:latin typeface="+mj-lt"/>
            </a:endParaRPr>
          </a:p>
        </p:txBody>
      </p:sp>
      <p:cxnSp>
        <p:nvCxnSpPr>
          <p:cNvPr id="37" name="Straight Arrow Connector 36"/>
          <p:cNvCxnSpPr/>
          <p:nvPr/>
        </p:nvCxnSpPr>
        <p:spPr>
          <a:xfrm flipH="1">
            <a:off x="6426501" y="3782772"/>
            <a:ext cx="493" cy="391392"/>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5144956" y="4640276"/>
            <a:ext cx="437347" cy="1459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p:cNvCxnSpPr>
            <a:stCxn id="36" idx="3"/>
            <a:endCxn id="34" idx="3"/>
          </p:cNvCxnSpPr>
          <p:nvPr/>
        </p:nvCxnSpPr>
        <p:spPr>
          <a:xfrm flipV="1">
            <a:off x="7184144" y="1405469"/>
            <a:ext cx="47928" cy="3249160"/>
          </a:xfrm>
          <a:prstGeom prst="bentConnector3">
            <a:avLst>
              <a:gd name="adj1" fmla="val 2730537"/>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4806994" y="910946"/>
            <a:ext cx="1447832" cy="523220"/>
          </a:xfrm>
          <a:prstGeom prst="rect">
            <a:avLst/>
          </a:prstGeom>
          <a:noFill/>
        </p:spPr>
        <p:txBody>
          <a:bodyPr wrap="none" rtlCol="0">
            <a:spAutoFit/>
          </a:bodyPr>
          <a:lstStyle/>
          <a:p>
            <a:r>
              <a:rPr lang="vi-VN" smtClean="0">
                <a:latin typeface="+mj-lt"/>
              </a:rPr>
              <a:t>Đầu vào</a:t>
            </a:r>
          </a:p>
          <a:p>
            <a:r>
              <a:rPr lang="vi-VN" smtClean="0">
                <a:latin typeface="+mj-lt"/>
              </a:rPr>
              <a:t>Quần thể ban đầu</a:t>
            </a:r>
            <a:endParaRPr lang="vi-VN">
              <a:latin typeface="+mj-lt"/>
            </a:endParaRPr>
          </a:p>
        </p:txBody>
      </p:sp>
      <p:sp>
        <p:nvSpPr>
          <p:cNvPr id="50" name="TextBox 49"/>
          <p:cNvSpPr txBox="1"/>
          <p:nvPr/>
        </p:nvSpPr>
        <p:spPr>
          <a:xfrm>
            <a:off x="6622472" y="2769404"/>
            <a:ext cx="838691" cy="307777"/>
          </a:xfrm>
          <a:prstGeom prst="rect">
            <a:avLst/>
          </a:prstGeom>
          <a:noFill/>
        </p:spPr>
        <p:txBody>
          <a:bodyPr wrap="none" rtlCol="0">
            <a:spAutoFit/>
          </a:bodyPr>
          <a:lstStyle/>
          <a:p>
            <a:r>
              <a:rPr lang="vi-VN" smtClean="0">
                <a:latin typeface="+mj-lt"/>
              </a:rPr>
              <a:t>Chọn lọc</a:t>
            </a:r>
            <a:endParaRPr lang="vi-VN">
              <a:latin typeface="+mj-lt"/>
            </a:endParaRPr>
          </a:p>
        </p:txBody>
      </p:sp>
      <p:sp>
        <p:nvSpPr>
          <p:cNvPr id="51" name="TextBox 50"/>
          <p:cNvSpPr txBox="1"/>
          <p:nvPr/>
        </p:nvSpPr>
        <p:spPr>
          <a:xfrm>
            <a:off x="5250555" y="4245422"/>
            <a:ext cx="314510" cy="307777"/>
          </a:xfrm>
          <a:prstGeom prst="rect">
            <a:avLst/>
          </a:prstGeom>
          <a:noFill/>
        </p:spPr>
        <p:txBody>
          <a:bodyPr wrap="none" rtlCol="0">
            <a:spAutoFit/>
          </a:bodyPr>
          <a:lstStyle/>
          <a:p>
            <a:r>
              <a:rPr lang="vi-VN">
                <a:latin typeface="+mj-lt"/>
              </a:rPr>
              <a:t>Đ</a:t>
            </a:r>
          </a:p>
        </p:txBody>
      </p:sp>
      <p:sp>
        <p:nvSpPr>
          <p:cNvPr id="52" name="TextBox 51"/>
          <p:cNvSpPr txBox="1"/>
          <p:nvPr/>
        </p:nvSpPr>
        <p:spPr>
          <a:xfrm>
            <a:off x="4408657" y="4493682"/>
            <a:ext cx="668773" cy="307777"/>
          </a:xfrm>
          <a:prstGeom prst="rect">
            <a:avLst/>
          </a:prstGeom>
          <a:noFill/>
        </p:spPr>
        <p:txBody>
          <a:bodyPr wrap="none" rtlCol="0">
            <a:spAutoFit/>
          </a:bodyPr>
          <a:lstStyle/>
          <a:p>
            <a:r>
              <a:rPr lang="vi-VN" smtClean="0">
                <a:latin typeface="+mj-lt"/>
              </a:rPr>
              <a:t>Đầu ra</a:t>
            </a:r>
            <a:endParaRPr lang="vi-VN">
              <a:latin typeface="+mj-lt"/>
            </a:endParaRPr>
          </a:p>
        </p:txBody>
      </p:sp>
      <p:sp>
        <p:nvSpPr>
          <p:cNvPr id="53" name="TextBox 52"/>
          <p:cNvSpPr txBox="1"/>
          <p:nvPr/>
        </p:nvSpPr>
        <p:spPr>
          <a:xfrm>
            <a:off x="7557643" y="4245422"/>
            <a:ext cx="284052" cy="307777"/>
          </a:xfrm>
          <a:prstGeom prst="rect">
            <a:avLst/>
          </a:prstGeom>
          <a:noFill/>
        </p:spPr>
        <p:txBody>
          <a:bodyPr wrap="none" rtlCol="0">
            <a:spAutoFit/>
          </a:bodyPr>
          <a:lstStyle/>
          <a:p>
            <a:r>
              <a:rPr lang="vi-VN" smtClean="0">
                <a:latin typeface="+mj-lt"/>
              </a:rPr>
              <a:t>S</a:t>
            </a:r>
            <a:endParaRPr lang="vi-VN">
              <a:latin typeface="+mj-lt"/>
            </a:endParaRPr>
          </a:p>
        </p:txBody>
      </p:sp>
    </p:spTree>
    <p:extLst>
      <p:ext uri="{BB962C8B-B14F-4D97-AF65-F5344CB8AC3E}">
        <p14:creationId xmlns:p14="http://schemas.microsoft.com/office/powerpoint/2010/main" val="16029155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734292" y="-83411"/>
            <a:ext cx="5437908" cy="699938"/>
          </a:xfrm>
          <a:prstGeom prst="rect">
            <a:avLst/>
          </a:prstGeom>
          <a:noFill/>
          <a:ln>
            <a:noFill/>
          </a:ln>
        </p:spPr>
        <p:txBody>
          <a:bodyPr spcFirstLastPara="1" wrap="square" lIns="91425" tIns="91425" rIns="91425" bIns="91425" anchor="ctr" anchorCtr="0">
            <a:noAutofit/>
          </a:bodyPr>
          <a:lstStyle/>
          <a:p>
            <a:pPr lvl="0" algn="ctr"/>
            <a:r>
              <a:rPr lang="vi-VN" sz="1500" b="1" smtClean="0">
                <a:latin typeface="Times New Roman" panose="02020603050405020304" pitchFamily="18" charset="0"/>
                <a:ea typeface="Arial" panose="020B0604020202020204" pitchFamily="34" charset="0"/>
              </a:rPr>
              <a:t>2.2</a:t>
            </a:r>
            <a:r>
              <a:rPr lang="vi-VN" sz="1500" b="1">
                <a:latin typeface="Times New Roman" panose="02020603050405020304" pitchFamily="18" charset="0"/>
                <a:ea typeface="Arial" panose="020B0604020202020204" pitchFamily="34" charset="0"/>
              </a:rPr>
              <a:t>. THUẬT TOÁN XÁC ĐỊNH TRỌNG SỐ CỦA MẠNG NƠ RON TẾ BÀO BẬC HAI BẰNG GIẢI THUẬT DI TRUYỀN</a:t>
            </a:r>
            <a:endParaRPr lang="vi-VN" sz="1500" b="1">
              <a:solidFill>
                <a:srgbClr val="191919"/>
              </a:solidFill>
              <a:latin typeface="Didact Gothic"/>
              <a:ea typeface="Didact Gothic"/>
              <a:cs typeface="Didact Gothic"/>
              <a:sym typeface="Didact Gothic"/>
            </a:endParaRPr>
          </a:p>
        </p:txBody>
      </p:sp>
      <p:sp>
        <p:nvSpPr>
          <p:cNvPr id="4" name="Rectangle 2"/>
          <p:cNvSpPr>
            <a:spLocks noChangeArrowheads="1"/>
          </p:cNvSpPr>
          <p:nvPr/>
        </p:nvSpPr>
        <p:spPr bwMode="auto">
          <a:xfrm>
            <a:off x="5599788" y="467590"/>
            <a:ext cx="272696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vi-VN"/>
          </a:p>
        </p:txBody>
      </p:sp>
      <p:graphicFrame>
        <p:nvGraphicFramePr>
          <p:cNvPr id="5" name="Object 4"/>
          <p:cNvGraphicFramePr>
            <a:graphicFrameLocks noChangeAspect="1"/>
          </p:cNvGraphicFramePr>
          <p:nvPr>
            <p:extLst/>
          </p:nvPr>
        </p:nvGraphicFramePr>
        <p:xfrm>
          <a:off x="5807608" y="-1459"/>
          <a:ext cx="3343321" cy="5144960"/>
        </p:xfrm>
        <a:graphic>
          <a:graphicData uri="http://schemas.openxmlformats.org/presentationml/2006/ole">
            <mc:AlternateContent xmlns:mc="http://schemas.openxmlformats.org/markup-compatibility/2006">
              <mc:Choice xmlns:v="urn:schemas-microsoft-com:vml" Requires="v">
                <p:oleObj spid="_x0000_s8250" r:id="rId3" imgW="6838778" imgH="10553527" progId="Visio.Drawing.15">
                  <p:embed/>
                </p:oleObj>
              </mc:Choice>
              <mc:Fallback>
                <p:oleObj r:id="rId3" imgW="6838778" imgH="10553527" progId="Visio.Drawing.15">
                  <p:embed/>
                  <p:pic>
                    <p:nvPicPr>
                      <p:cNvPr id="5" name="Object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07608" y="-1459"/>
                        <a:ext cx="3343321" cy="5144960"/>
                      </a:xfrm>
                      <a:prstGeom prst="rect">
                        <a:avLst/>
                      </a:prstGeom>
                      <a:noFill/>
                    </p:spPr>
                  </p:pic>
                </p:oleObj>
              </mc:Fallback>
            </mc:AlternateContent>
          </a:graphicData>
        </a:graphic>
      </p:graphicFrame>
      <p:sp>
        <p:nvSpPr>
          <p:cNvPr id="2" name="TextBox 1"/>
          <p:cNvSpPr txBox="1"/>
          <p:nvPr/>
        </p:nvSpPr>
        <p:spPr>
          <a:xfrm>
            <a:off x="845128" y="564762"/>
            <a:ext cx="4177145" cy="4616648"/>
          </a:xfrm>
          <a:prstGeom prst="rect">
            <a:avLst/>
          </a:prstGeom>
          <a:noFill/>
        </p:spPr>
        <p:txBody>
          <a:bodyPr wrap="square" rtlCol="0">
            <a:spAutoFit/>
          </a:bodyPr>
          <a:lstStyle/>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Quần thể: Bộ trọng số (101 trọng số)</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Nhiễm sắc thể (cá thể): Trọng số (-9.99, 9.99)</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Gen: Một chữ số ở trong nhiễm sắc thể (0, 9) hoặc là dấu (+, -)</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Tính giá trị ma trận trạng thái x: Giải phương trình vi phân (phương trình trạng thái)</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Tính giá trị ma trận đầu ra y: Hàm đầu ra</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Hàm phù hợp: Hàm sai số</a:t>
            </a:r>
          </a:p>
          <a:p>
            <a:pPr>
              <a:lnSpc>
                <a:spcPct val="150000"/>
              </a:lnSpc>
            </a:pPr>
            <a:endParaRPr lang="vi-VN" smtClean="0">
              <a:latin typeface="Times New Roman" panose="02020603050405020304" pitchFamily="18" charset="0"/>
              <a:cs typeface="Times New Roman" panose="02020603050405020304" pitchFamily="18" charset="0"/>
            </a:endParaRPr>
          </a:p>
          <a:p>
            <a:pPr>
              <a:lnSpc>
                <a:spcPct val="150000"/>
              </a:lnSpc>
            </a:pPr>
            <a:endParaRPr lang="vi-VN">
              <a:latin typeface="Times New Roman" panose="02020603050405020304" pitchFamily="18" charset="0"/>
              <a:cs typeface="Times New Roman" panose="02020603050405020304" pitchFamily="18" charset="0"/>
            </a:endParaRP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Phép lai: chọn ngẫu nhiên hai trọng số trong mạng nơ ron rồi lai với nhau. VD: 1.23 lai -3.56 tạo 1.56.</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Đột biến: Một gen của trọng số sẽ thay đổi ngẫu nhiên với tỉ lệ nhất định</a:t>
            </a:r>
          </a:p>
        </p:txBody>
      </p:sp>
      <p:graphicFrame>
        <p:nvGraphicFramePr>
          <p:cNvPr id="6" name="Object 5"/>
          <p:cNvGraphicFramePr>
            <a:graphicFrameLocks noChangeAspect="1"/>
          </p:cNvGraphicFramePr>
          <p:nvPr>
            <p:extLst>
              <p:ext uri="{D42A27DB-BD31-4B8C-83A1-F6EECF244321}">
                <p14:modId xmlns:p14="http://schemas.microsoft.com/office/powerpoint/2010/main" val="2364936352"/>
              </p:ext>
            </p:extLst>
          </p:nvPr>
        </p:nvGraphicFramePr>
        <p:xfrm>
          <a:off x="2492375" y="3282950"/>
          <a:ext cx="996950" cy="407988"/>
        </p:xfrm>
        <a:graphic>
          <a:graphicData uri="http://schemas.openxmlformats.org/presentationml/2006/ole">
            <mc:AlternateContent xmlns:mc="http://schemas.openxmlformats.org/markup-compatibility/2006">
              <mc:Choice xmlns:v="urn:schemas-microsoft-com:vml" Requires="v">
                <p:oleObj spid="_x0000_s8251" name="Equation" r:id="rId5" imgW="1054080" imgH="431640" progId="Equation.DSMT4">
                  <p:embed/>
                </p:oleObj>
              </mc:Choice>
              <mc:Fallback>
                <p:oleObj name="Equation" r:id="rId5" imgW="1054080" imgH="431640" progId="Equation.DSMT4">
                  <p:embed/>
                  <p:pic>
                    <p:nvPicPr>
                      <p:cNvPr id="6" name="Object 5"/>
                      <p:cNvPicPr/>
                      <p:nvPr/>
                    </p:nvPicPr>
                    <p:blipFill>
                      <a:blip r:embed="rId6"/>
                      <a:stretch>
                        <a:fillRect/>
                      </a:stretch>
                    </p:blipFill>
                    <p:spPr>
                      <a:xfrm>
                        <a:off x="2492375" y="3282950"/>
                        <a:ext cx="996950" cy="407988"/>
                      </a:xfrm>
                      <a:prstGeom prst="rect">
                        <a:avLst/>
                      </a:prstGeom>
                    </p:spPr>
                  </p:pic>
                </p:oleObj>
              </mc:Fallback>
            </mc:AlternateContent>
          </a:graphicData>
        </a:graphic>
      </p:graphicFrame>
    </p:spTree>
    <p:extLst>
      <p:ext uri="{BB962C8B-B14F-4D97-AF65-F5344CB8AC3E}">
        <p14:creationId xmlns:p14="http://schemas.microsoft.com/office/powerpoint/2010/main" val="42226374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734292" y="-83411"/>
            <a:ext cx="5437908" cy="699938"/>
          </a:xfrm>
          <a:prstGeom prst="rect">
            <a:avLst/>
          </a:prstGeom>
          <a:noFill/>
          <a:ln>
            <a:noFill/>
          </a:ln>
        </p:spPr>
        <p:txBody>
          <a:bodyPr spcFirstLastPara="1" wrap="square" lIns="91425" tIns="91425" rIns="91425" bIns="91425" anchor="ctr" anchorCtr="0">
            <a:noAutofit/>
          </a:bodyPr>
          <a:lstStyle/>
          <a:p>
            <a:pPr lvl="0" algn="ctr"/>
            <a:r>
              <a:rPr lang="vi-VN" sz="1500" b="1" smtClean="0">
                <a:latin typeface="Times New Roman" panose="02020603050405020304" pitchFamily="18" charset="0"/>
                <a:ea typeface="Arial" panose="020B0604020202020204" pitchFamily="34" charset="0"/>
              </a:rPr>
              <a:t>2.2</a:t>
            </a:r>
            <a:r>
              <a:rPr lang="vi-VN" sz="1500" b="1">
                <a:latin typeface="Times New Roman" panose="02020603050405020304" pitchFamily="18" charset="0"/>
                <a:ea typeface="Arial" panose="020B0604020202020204" pitchFamily="34" charset="0"/>
              </a:rPr>
              <a:t>. THUẬT TOÁN XÁC ĐỊNH TRỌNG SỐ CỦA MẠNG NƠ RON TẾ BÀO BẬC HAI BẰNG GIẢI THUẬT DI TRUYỀN</a:t>
            </a:r>
            <a:endParaRPr lang="vi-VN" sz="1500" b="1">
              <a:solidFill>
                <a:srgbClr val="191919"/>
              </a:solidFill>
              <a:latin typeface="Didact Gothic"/>
              <a:ea typeface="Didact Gothic"/>
              <a:cs typeface="Didact Gothic"/>
              <a:sym typeface="Didact Gothic"/>
            </a:endParaRPr>
          </a:p>
        </p:txBody>
      </p:sp>
      <p:sp>
        <p:nvSpPr>
          <p:cNvPr id="4" name="Rectangle 2"/>
          <p:cNvSpPr>
            <a:spLocks noChangeArrowheads="1"/>
          </p:cNvSpPr>
          <p:nvPr/>
        </p:nvSpPr>
        <p:spPr bwMode="auto">
          <a:xfrm>
            <a:off x="5599788" y="467590"/>
            <a:ext cx="272696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vi-VN"/>
          </a:p>
        </p:txBody>
      </p:sp>
      <p:pic>
        <p:nvPicPr>
          <p:cNvPr id="7" name="Picture 6"/>
          <p:cNvPicPr/>
          <p:nvPr/>
        </p:nvPicPr>
        <p:blipFill>
          <a:blip r:embed="rId2">
            <a:extLst>
              <a:ext uri="{28A0092B-C50C-407E-A947-70E740481C1C}">
                <a14:useLocalDpi xmlns:a14="http://schemas.microsoft.com/office/drawing/2010/main" val="0"/>
              </a:ext>
            </a:extLst>
          </a:blip>
          <a:srcRect/>
          <a:stretch>
            <a:fillRect/>
          </a:stretch>
        </p:blipFill>
        <p:spPr bwMode="auto">
          <a:xfrm>
            <a:off x="1979699" y="1362405"/>
            <a:ext cx="1661966" cy="1661971"/>
          </a:xfrm>
          <a:prstGeom prst="rect">
            <a:avLst/>
          </a:prstGeom>
          <a:noFill/>
        </p:spPr>
      </p:pic>
      <p:pic>
        <p:nvPicPr>
          <p:cNvPr id="8" name="Picture 7"/>
          <p:cNvPicPr/>
          <p:nvPr/>
        </p:nvPicPr>
        <p:blipFill>
          <a:blip r:embed="rId3">
            <a:extLst>
              <a:ext uri="{28A0092B-C50C-407E-A947-70E740481C1C}">
                <a14:useLocalDpi xmlns:a14="http://schemas.microsoft.com/office/drawing/2010/main" val="0"/>
              </a:ext>
            </a:extLst>
          </a:blip>
          <a:srcRect/>
          <a:stretch>
            <a:fillRect/>
          </a:stretch>
        </p:blipFill>
        <p:spPr bwMode="auto">
          <a:xfrm>
            <a:off x="5449973" y="1362405"/>
            <a:ext cx="1721139" cy="1661971"/>
          </a:xfrm>
          <a:prstGeom prst="rect">
            <a:avLst/>
          </a:prstGeom>
          <a:noFill/>
        </p:spPr>
      </p:pic>
      <p:sp>
        <p:nvSpPr>
          <p:cNvPr id="9" name="TextBox 8"/>
          <p:cNvSpPr txBox="1"/>
          <p:nvPr/>
        </p:nvSpPr>
        <p:spPr>
          <a:xfrm>
            <a:off x="1226127" y="865909"/>
            <a:ext cx="3725700" cy="307777"/>
          </a:xfrm>
          <a:prstGeom prst="rect">
            <a:avLst/>
          </a:prstGeom>
          <a:noFill/>
        </p:spPr>
        <p:txBody>
          <a:bodyPr wrap="none" rtlCol="0">
            <a:spAutoFit/>
          </a:bodyPr>
          <a:lstStyle/>
          <a:p>
            <a:r>
              <a:rPr lang="vi-VN" smtClean="0"/>
              <a:t>Mẫu huấn </a:t>
            </a:r>
            <a:r>
              <a:rPr lang="vi-VN" smtClean="0"/>
              <a:t>luyện (VD cho bài toán tách biên):</a:t>
            </a:r>
            <a:endParaRPr lang="vi-VN"/>
          </a:p>
        </p:txBody>
      </p:sp>
      <p:sp>
        <p:nvSpPr>
          <p:cNvPr id="10" name="TextBox 9"/>
          <p:cNvSpPr txBox="1"/>
          <p:nvPr/>
        </p:nvSpPr>
        <p:spPr>
          <a:xfrm>
            <a:off x="2646218" y="3297382"/>
            <a:ext cx="284052" cy="307777"/>
          </a:xfrm>
          <a:prstGeom prst="rect">
            <a:avLst/>
          </a:prstGeom>
          <a:noFill/>
        </p:spPr>
        <p:txBody>
          <a:bodyPr wrap="none" rtlCol="0">
            <a:spAutoFit/>
          </a:bodyPr>
          <a:lstStyle/>
          <a:p>
            <a:r>
              <a:rPr lang="vi-VN" smtClean="0"/>
              <a:t>u</a:t>
            </a:r>
            <a:endParaRPr lang="vi-VN"/>
          </a:p>
        </p:txBody>
      </p:sp>
      <p:sp>
        <p:nvSpPr>
          <p:cNvPr id="11" name="TextBox 10"/>
          <p:cNvSpPr txBox="1"/>
          <p:nvPr/>
        </p:nvSpPr>
        <p:spPr>
          <a:xfrm>
            <a:off x="6172200" y="3297382"/>
            <a:ext cx="284052" cy="307777"/>
          </a:xfrm>
          <a:prstGeom prst="rect">
            <a:avLst/>
          </a:prstGeom>
          <a:noFill/>
        </p:spPr>
        <p:txBody>
          <a:bodyPr wrap="none" rtlCol="0">
            <a:spAutoFit/>
          </a:bodyPr>
          <a:lstStyle/>
          <a:p>
            <a:r>
              <a:rPr lang="vi-VN" smtClean="0"/>
              <a:t>d</a:t>
            </a:r>
            <a:endParaRPr lang="vi-VN"/>
          </a:p>
        </p:txBody>
      </p:sp>
      <p:sp>
        <p:nvSpPr>
          <p:cNvPr id="5" name="TextBox 4"/>
          <p:cNvSpPr txBox="1"/>
          <p:nvPr/>
        </p:nvSpPr>
        <p:spPr>
          <a:xfrm>
            <a:off x="1912840" y="4350327"/>
            <a:ext cx="1795684" cy="307777"/>
          </a:xfrm>
          <a:prstGeom prst="rect">
            <a:avLst/>
          </a:prstGeom>
          <a:noFill/>
        </p:spPr>
        <p:txBody>
          <a:bodyPr wrap="none" rtlCol="0">
            <a:spAutoFit/>
          </a:bodyPr>
          <a:lstStyle/>
          <a:p>
            <a:r>
              <a:rPr lang="vi-VN" smtClean="0"/>
              <a:t>Bộ trọng số ban đầu</a:t>
            </a:r>
            <a:endParaRPr lang="vi-VN"/>
          </a:p>
        </p:txBody>
      </p:sp>
    </p:spTree>
    <p:extLst>
      <p:ext uri="{BB962C8B-B14F-4D97-AF65-F5344CB8AC3E}">
        <p14:creationId xmlns:p14="http://schemas.microsoft.com/office/powerpoint/2010/main" val="35002634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37310" y="27425"/>
            <a:ext cx="8506690"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2.3. PHƯƠNG </a:t>
            </a:r>
            <a:r>
              <a:rPr lang="vi-VN" sz="1800" b="1">
                <a:latin typeface="Times New Roman" panose="02020603050405020304" pitchFamily="18" charset="0"/>
                <a:ea typeface="Arial" panose="020B0604020202020204" pitchFamily="34" charset="0"/>
              </a:rPr>
              <a:t>PHÁP TÍNH TOÁN MA TRẬN TRẠNG THÁI TỪ PHƯƠNG TRÌNH TRẠNG THÁI CỦA SOCENNS</a:t>
            </a:r>
          </a:p>
        </p:txBody>
      </p:sp>
      <p:graphicFrame>
        <p:nvGraphicFramePr>
          <p:cNvPr id="4" name="Object 3"/>
          <p:cNvGraphicFramePr>
            <a:graphicFrameLocks noChangeAspect="1"/>
          </p:cNvGraphicFramePr>
          <p:nvPr>
            <p:extLst>
              <p:ext uri="{D42A27DB-BD31-4B8C-83A1-F6EECF244321}">
                <p14:modId xmlns:p14="http://schemas.microsoft.com/office/powerpoint/2010/main" val="2263204795"/>
              </p:ext>
            </p:extLst>
          </p:nvPr>
        </p:nvGraphicFramePr>
        <p:xfrm>
          <a:off x="3571150" y="766106"/>
          <a:ext cx="971982" cy="265086"/>
        </p:xfrm>
        <a:graphic>
          <a:graphicData uri="http://schemas.openxmlformats.org/presentationml/2006/ole">
            <mc:AlternateContent xmlns:mc="http://schemas.openxmlformats.org/markup-compatibility/2006">
              <mc:Choice xmlns:v="urn:schemas-microsoft-com:vml" Requires="v">
                <p:oleObj spid="_x0000_s7203" name="Equation" r:id="rId3" imgW="1361609" imgH="372053" progId="Equation.DSMT4">
                  <p:embed/>
                </p:oleObj>
              </mc:Choice>
              <mc:Fallback>
                <p:oleObj name="Equation" r:id="rId3" imgW="1361609" imgH="372053" progId="Equation.DSMT4">
                  <p:embed/>
                  <p:pic>
                    <p:nvPicPr>
                      <p:cNvPr id="0" name=""/>
                      <p:cNvPicPr/>
                      <p:nvPr/>
                    </p:nvPicPr>
                    <p:blipFill>
                      <a:blip r:embed="rId4"/>
                      <a:stretch>
                        <a:fillRect/>
                      </a:stretch>
                    </p:blipFill>
                    <p:spPr>
                      <a:xfrm>
                        <a:off x="3571150" y="766106"/>
                        <a:ext cx="971982" cy="265086"/>
                      </a:xfrm>
                      <a:prstGeom prst="rect">
                        <a:avLst/>
                      </a:prstGeom>
                    </p:spPr>
                  </p:pic>
                </p:oleObj>
              </mc:Fallback>
            </mc:AlternateContent>
          </a:graphicData>
        </a:graphic>
      </p:graphicFrame>
      <p:sp>
        <p:nvSpPr>
          <p:cNvPr id="5" name="TextBox 4"/>
          <p:cNvSpPr txBox="1"/>
          <p:nvPr/>
        </p:nvSpPr>
        <p:spPr>
          <a:xfrm>
            <a:off x="844121" y="720437"/>
            <a:ext cx="2727029" cy="1600438"/>
          </a:xfrm>
          <a:prstGeom prst="rect">
            <a:avLst/>
          </a:prstGeom>
          <a:noFill/>
        </p:spPr>
        <p:txBody>
          <a:bodyPr wrap="none" rtlCol="0">
            <a:spAutoFit/>
          </a:bodyPr>
          <a:lstStyle/>
          <a:p>
            <a:r>
              <a:rPr lang="vi-VN" smtClean="0">
                <a:latin typeface="+mj-lt"/>
              </a:rPr>
              <a:t>Phương trình vi phân thường ODE:</a:t>
            </a:r>
          </a:p>
          <a:p>
            <a:pPr>
              <a:lnSpc>
                <a:spcPct val="150000"/>
              </a:lnSpc>
            </a:pPr>
            <a:r>
              <a:rPr lang="vi-VN" smtClean="0">
                <a:latin typeface="+mj-lt"/>
              </a:rPr>
              <a:t>Phương pháp đa bước tuyến tính:</a:t>
            </a:r>
          </a:p>
          <a:p>
            <a:pPr>
              <a:lnSpc>
                <a:spcPct val="150000"/>
              </a:lnSpc>
            </a:pPr>
            <a:endParaRPr lang="vi-VN">
              <a:latin typeface="+mj-lt"/>
            </a:endParaRPr>
          </a:p>
          <a:p>
            <a:pPr>
              <a:lnSpc>
                <a:spcPct val="150000"/>
              </a:lnSpc>
            </a:pPr>
            <a:endParaRPr lang="vi-VN" smtClean="0">
              <a:latin typeface="+mj-lt"/>
            </a:endParaRPr>
          </a:p>
          <a:p>
            <a:pPr>
              <a:lnSpc>
                <a:spcPct val="150000"/>
              </a:lnSpc>
            </a:pPr>
            <a:endParaRPr lang="vi-VN" smtClean="0">
              <a:latin typeface="+mj-lt"/>
            </a:endParaRPr>
          </a:p>
        </p:txBody>
      </p:sp>
      <p:pic>
        <p:nvPicPr>
          <p:cNvPr id="6" name="Picture 5"/>
          <p:cNvPicPr/>
          <p:nvPr/>
        </p:nvPicPr>
        <p:blipFill>
          <a:blip r:embed="rId5"/>
          <a:stretch>
            <a:fillRect/>
          </a:stretch>
        </p:blipFill>
        <p:spPr>
          <a:xfrm>
            <a:off x="1725122" y="1358867"/>
            <a:ext cx="2687320" cy="314960"/>
          </a:xfrm>
          <a:prstGeom prst="rect">
            <a:avLst/>
          </a:prstGeom>
        </p:spPr>
      </p:pic>
      <p:pic>
        <p:nvPicPr>
          <p:cNvPr id="7" name="Picture 6"/>
          <p:cNvPicPr/>
          <p:nvPr/>
        </p:nvPicPr>
        <p:blipFill>
          <a:blip r:embed="rId6"/>
          <a:stretch>
            <a:fillRect/>
          </a:stretch>
        </p:blipFill>
        <p:spPr>
          <a:xfrm>
            <a:off x="1725122" y="1767964"/>
            <a:ext cx="3422015" cy="273050"/>
          </a:xfrm>
          <a:prstGeom prst="rect">
            <a:avLst/>
          </a:prstGeom>
        </p:spPr>
      </p:pic>
      <p:pic>
        <p:nvPicPr>
          <p:cNvPr id="9" name="Picture 8"/>
          <p:cNvPicPr/>
          <p:nvPr/>
        </p:nvPicPr>
        <p:blipFill>
          <a:blip r:embed="rId7"/>
          <a:stretch>
            <a:fillRect/>
          </a:stretch>
        </p:blipFill>
        <p:spPr>
          <a:xfrm>
            <a:off x="1725122" y="2135151"/>
            <a:ext cx="5791200" cy="960755"/>
          </a:xfrm>
          <a:prstGeom prst="rect">
            <a:avLst/>
          </a:prstGeom>
        </p:spPr>
      </p:pic>
      <p:sp>
        <p:nvSpPr>
          <p:cNvPr id="2" name="TextBox 1"/>
          <p:cNvSpPr txBox="1"/>
          <p:nvPr/>
        </p:nvSpPr>
        <p:spPr>
          <a:xfrm>
            <a:off x="5209990" y="1733237"/>
            <a:ext cx="333746" cy="307777"/>
          </a:xfrm>
          <a:prstGeom prst="rect">
            <a:avLst/>
          </a:prstGeom>
          <a:noFill/>
        </p:spPr>
        <p:txBody>
          <a:bodyPr wrap="none" rtlCol="0">
            <a:spAutoFit/>
          </a:bodyPr>
          <a:lstStyle/>
          <a:p>
            <a:r>
              <a:rPr lang="vi-VN" smtClean="0"/>
              <a:t>dt</a:t>
            </a:r>
            <a:endParaRPr lang="vi-VN"/>
          </a:p>
        </p:txBody>
      </p:sp>
    </p:spTree>
    <p:extLst>
      <p:ext uri="{BB962C8B-B14F-4D97-AF65-F5344CB8AC3E}">
        <p14:creationId xmlns:p14="http://schemas.microsoft.com/office/powerpoint/2010/main" val="25879276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6" y="55133"/>
            <a:ext cx="8499764" cy="471339"/>
          </a:xfrm>
          <a:prstGeom prst="rect">
            <a:avLst/>
          </a:prstGeom>
          <a:noFill/>
          <a:ln>
            <a:noFill/>
          </a:ln>
        </p:spPr>
        <p:txBody>
          <a:bodyPr spcFirstLastPara="1" wrap="square" lIns="91425" tIns="91425" rIns="91425" bIns="91425" anchor="ctr" anchorCtr="0">
            <a:noAutofit/>
          </a:bodyPr>
          <a:lstStyle/>
          <a:p>
            <a:pPr algn="ctr"/>
            <a:r>
              <a:rPr lang="vi-VN" sz="2000" b="1" smtClean="0">
                <a:latin typeface="Times New Roman" panose="02020603050405020304" pitchFamily="18" charset="0"/>
                <a:ea typeface="Arial" panose="020B0604020202020204" pitchFamily="34" charset="0"/>
              </a:rPr>
              <a:t>2.4. ĐỘ </a:t>
            </a:r>
            <a:r>
              <a:rPr lang="vi-VN" sz="2000" b="1">
                <a:latin typeface="Times New Roman" panose="02020603050405020304" pitchFamily="18" charset="0"/>
                <a:ea typeface="Arial" panose="020B0604020202020204" pitchFamily="34" charset="0"/>
              </a:rPr>
              <a:t>PHỨC TẠP CỦA THUẬT TOÁN GASOCENNS</a:t>
            </a:r>
          </a:p>
        </p:txBody>
      </p:sp>
      <p:pic>
        <p:nvPicPr>
          <p:cNvPr id="5" name="Picture 4"/>
          <p:cNvPicPr>
            <a:picLocks noChangeAspect="1"/>
          </p:cNvPicPr>
          <p:nvPr/>
        </p:nvPicPr>
        <p:blipFill>
          <a:blip r:embed="rId2"/>
          <a:stretch>
            <a:fillRect/>
          </a:stretch>
        </p:blipFill>
        <p:spPr>
          <a:xfrm>
            <a:off x="3518367" y="1091517"/>
            <a:ext cx="3090940" cy="286537"/>
          </a:xfrm>
          <a:prstGeom prst="rect">
            <a:avLst/>
          </a:prstGeom>
        </p:spPr>
      </p:pic>
      <p:sp>
        <p:nvSpPr>
          <p:cNvPr id="6" name="TextBox 5"/>
          <p:cNvSpPr txBox="1"/>
          <p:nvPr/>
        </p:nvSpPr>
        <p:spPr>
          <a:xfrm>
            <a:off x="856144" y="1049496"/>
            <a:ext cx="2173993" cy="523220"/>
          </a:xfrm>
          <a:prstGeom prst="rect">
            <a:avLst/>
          </a:prstGeom>
          <a:noFill/>
        </p:spPr>
        <p:txBody>
          <a:bodyPr wrap="none" rtlCol="0">
            <a:spAutoFit/>
          </a:bodyPr>
          <a:lstStyle/>
          <a:p>
            <a:r>
              <a:rPr lang="vi-VN" smtClean="0">
                <a:latin typeface="+mj-lt"/>
              </a:rPr>
              <a:t>Độ phức tạp của thuật toán:</a:t>
            </a:r>
          </a:p>
          <a:p>
            <a:r>
              <a:rPr lang="vi-VN" smtClean="0">
                <a:latin typeface="+mj-lt"/>
              </a:rPr>
              <a:t> </a:t>
            </a:r>
            <a:endParaRPr lang="vi-VN">
              <a:latin typeface="+mj-lt"/>
            </a:endParaRPr>
          </a:p>
        </p:txBody>
      </p:sp>
      <p:sp>
        <p:nvSpPr>
          <p:cNvPr id="8" name="Rectangle 7"/>
          <p:cNvSpPr/>
          <p:nvPr/>
        </p:nvSpPr>
        <p:spPr>
          <a:xfrm>
            <a:off x="856144" y="1335350"/>
            <a:ext cx="7484292" cy="3256276"/>
          </a:xfrm>
          <a:prstGeom prst="rect">
            <a:avLst/>
          </a:prstGeom>
        </p:spPr>
        <p:txBody>
          <a:bodyPr wrap="square">
            <a:spAutoFit/>
          </a:bodyPr>
          <a:lstStyle/>
          <a:p>
            <a:pPr>
              <a:lnSpc>
                <a:spcPct val="130000"/>
              </a:lnSpc>
              <a:spcBef>
                <a:spcPts val="600"/>
              </a:spcBef>
              <a:spcAft>
                <a:spcPts val="600"/>
              </a:spcAft>
            </a:pPr>
            <a:r>
              <a:rPr lang="en-US">
                <a:latin typeface="Times New Roman" panose="02020603050405020304" pitchFamily="18" charset="0"/>
                <a:ea typeface="Arial" panose="020B0604020202020204" pitchFamily="34" charset="0"/>
                <a:cs typeface="Times New Roman" panose="02020603050405020304" pitchFamily="18" charset="0"/>
              </a:rPr>
              <a:t>Trong đó:</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a:latin typeface="Times New Roman" panose="02020603050405020304" pitchFamily="18" charset="0"/>
                <a:ea typeface="Arial" panose="020B0604020202020204" pitchFamily="34" charset="0"/>
                <a:cs typeface="Times New Roman" panose="02020603050405020304" pitchFamily="18" charset="0"/>
              </a:rPr>
              <a:t>	</a:t>
            </a:r>
            <a:r>
              <a:rPr lang="en-US" i="1" smtClean="0">
                <a:latin typeface="Times New Roman" panose="02020603050405020304" pitchFamily="18" charset="0"/>
                <a:ea typeface="Arial" panose="020B0604020202020204" pitchFamily="34" charset="0"/>
                <a:cs typeface="Times New Roman" panose="02020603050405020304" pitchFamily="18" charset="0"/>
              </a:rPr>
              <a:t>GA</a:t>
            </a:r>
            <a:r>
              <a:rPr lang="en-US">
                <a:latin typeface="Times New Roman" panose="02020603050405020304" pitchFamily="18" charset="0"/>
                <a:ea typeface="Arial" panose="020B0604020202020204" pitchFamily="34" charset="0"/>
                <a:cs typeface="Times New Roman" panose="02020603050405020304" pitchFamily="18" charset="0"/>
              </a:rPr>
              <a:t>: Trung bình số lần cập nhật bộ trọng số.</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a:latin typeface="Times New Roman" panose="02020603050405020304" pitchFamily="18" charset="0"/>
                <a:ea typeface="Arial" panose="020B0604020202020204" pitchFamily="34" charset="0"/>
                <a:cs typeface="Times New Roman" panose="02020603050405020304" pitchFamily="18" charset="0"/>
              </a:rPr>
              <a:t>	</a:t>
            </a:r>
            <a:r>
              <a:rPr lang="en-US" i="1" smtClean="0">
                <a:latin typeface="Times New Roman" panose="02020603050405020304" pitchFamily="18" charset="0"/>
                <a:ea typeface="Arial" panose="020B0604020202020204" pitchFamily="34" charset="0"/>
                <a:cs typeface="Times New Roman" panose="02020603050405020304" pitchFamily="18" charset="0"/>
              </a:rPr>
              <a:t>Slts</a:t>
            </a:r>
            <a:r>
              <a:rPr lang="en-US">
                <a:latin typeface="Times New Roman" panose="02020603050405020304" pitchFamily="18" charset="0"/>
                <a:ea typeface="Arial" panose="020B0604020202020204" pitchFamily="34" charset="0"/>
                <a:cs typeface="Times New Roman" panose="02020603050405020304" pitchFamily="18" charset="0"/>
              </a:rPr>
              <a:t>: Số lượng trọng số trong bộ trọng số của SOCeNNs (mạng SOCeNNs được sử dụng </a:t>
            </a:r>
            <a:r>
              <a:rPr lang="en-US" smtClean="0">
                <a:latin typeface="Times New Roman" panose="02020603050405020304" pitchFamily="18" charset="0"/>
                <a:ea typeface="Arial" panose="020B0604020202020204" pitchFamily="34" charset="0"/>
                <a:cs typeface="Times New Roman" panose="02020603050405020304" pitchFamily="18" charset="0"/>
              </a:rPr>
              <a:t>	trong </a:t>
            </a:r>
            <a:r>
              <a:rPr lang="en-US">
                <a:latin typeface="Times New Roman" panose="02020603050405020304" pitchFamily="18" charset="0"/>
                <a:ea typeface="Arial" panose="020B0604020202020204" pitchFamily="34" charset="0"/>
                <a:cs typeface="Times New Roman" panose="02020603050405020304" pitchFamily="18" charset="0"/>
              </a:rPr>
              <a:t>đồ án có 101 trọng số).</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smtClean="0">
                <a:latin typeface="Times New Roman" panose="02020603050405020304" pitchFamily="18" charset="0"/>
                <a:ea typeface="Arial" panose="020B0604020202020204" pitchFamily="34" charset="0"/>
                <a:cs typeface="Times New Roman" panose="02020603050405020304" pitchFamily="18" charset="0"/>
              </a:rPr>
              <a:t>	lai</a:t>
            </a:r>
            <a:r>
              <a:rPr lang="en-US">
                <a:latin typeface="Times New Roman" panose="02020603050405020304" pitchFamily="18" charset="0"/>
                <a:ea typeface="Arial" panose="020B0604020202020204" pitchFamily="34" charset="0"/>
                <a:cs typeface="Times New Roman" panose="02020603050405020304" pitchFamily="18" charset="0"/>
              </a:rPr>
              <a:t>: Số lần lai mỗi khi xét một trọng số trong vòng lặp nhỏ.</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smtClean="0">
                <a:latin typeface="Times New Roman" panose="02020603050405020304" pitchFamily="18" charset="0"/>
                <a:ea typeface="Arial" panose="020B0604020202020204" pitchFamily="34" charset="0"/>
                <a:cs typeface="Times New Roman" panose="02020603050405020304" pitchFamily="18" charset="0"/>
              </a:rPr>
              <a:t>	slm</a:t>
            </a:r>
            <a:r>
              <a:rPr lang="en-US">
                <a:latin typeface="Times New Roman" panose="02020603050405020304" pitchFamily="18" charset="0"/>
                <a:ea typeface="Arial" panose="020B0604020202020204" pitchFamily="34" charset="0"/>
                <a:cs typeface="Times New Roman" panose="02020603050405020304" pitchFamily="18" charset="0"/>
              </a:rPr>
              <a:t>: Số lượng mẫu được sử dụng.</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smtClean="0">
                <a:latin typeface="Times New Roman" panose="02020603050405020304" pitchFamily="18" charset="0"/>
                <a:ea typeface="Arial" panose="020B0604020202020204" pitchFamily="34" charset="0"/>
                <a:cs typeface="Times New Roman" panose="02020603050405020304" pitchFamily="18" charset="0"/>
              </a:rPr>
              <a:t>	n</a:t>
            </a:r>
            <a:r>
              <a:rPr lang="en-US" i="1">
                <a:latin typeface="Times New Roman" panose="02020603050405020304" pitchFamily="18" charset="0"/>
                <a:ea typeface="Arial" panose="020B0604020202020204" pitchFamily="34" charset="0"/>
                <a:cs typeface="Times New Roman" panose="02020603050405020304" pitchFamily="18" charset="0"/>
              </a:rPr>
              <a:t>, m</a:t>
            </a:r>
            <a:r>
              <a:rPr lang="en-US">
                <a:latin typeface="Times New Roman" panose="02020603050405020304" pitchFamily="18" charset="0"/>
                <a:ea typeface="Arial" panose="020B0604020202020204" pitchFamily="34" charset="0"/>
                <a:cs typeface="Times New Roman" panose="02020603050405020304" pitchFamily="18" charset="0"/>
              </a:rPr>
              <a:t>: Trung bình kích thước mỗi mẫu.</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smtClean="0">
                <a:latin typeface="Times New Roman" panose="02020603050405020304" pitchFamily="18" charset="0"/>
                <a:ea typeface="Arial" panose="020B0604020202020204" pitchFamily="34" charset="0"/>
                <a:cs typeface="Times New Roman" panose="02020603050405020304" pitchFamily="18" charset="0"/>
              </a:rPr>
              <a:t>	ode</a:t>
            </a:r>
            <a:r>
              <a:rPr lang="en-US">
                <a:latin typeface="Times New Roman" panose="02020603050405020304" pitchFamily="18" charset="0"/>
                <a:ea typeface="Arial" panose="020B0604020202020204" pitchFamily="34" charset="0"/>
                <a:cs typeface="Times New Roman" panose="02020603050405020304" pitchFamily="18" charset="0"/>
              </a:rPr>
              <a:t>: Trung bình độ phức tạp của thuật toán giải phương trình vi phân.</a:t>
            </a:r>
            <a:endParaRPr lang="vi-VN">
              <a:latin typeface="Times New Roman" panose="02020603050405020304" pitchFamily="18" charset="0"/>
              <a:ea typeface="Arial" panose="020B0604020202020204" pitchFamily="34" charset="0"/>
              <a:cs typeface="Times New Roman" panose="02020603050405020304" pitchFamily="18" charset="0"/>
            </a:endParaRPr>
          </a:p>
        </p:txBody>
      </p:sp>
    </p:spTree>
    <p:extLst>
      <p:ext uri="{BB962C8B-B14F-4D97-AF65-F5344CB8AC3E}">
        <p14:creationId xmlns:p14="http://schemas.microsoft.com/office/powerpoint/2010/main" val="33709209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33"/>
          <p:cNvSpPr txBox="1">
            <a:spLocks noGrp="1"/>
          </p:cNvSpPr>
          <p:nvPr>
            <p:ph type="title"/>
          </p:nvPr>
        </p:nvSpPr>
        <p:spPr>
          <a:xfrm>
            <a:off x="1043409" y="511935"/>
            <a:ext cx="7755516" cy="769321"/>
          </a:xfrm>
          <a:prstGeom prst="rect">
            <a:avLst/>
          </a:prstGeom>
        </p:spPr>
        <p:txBody>
          <a:bodyPr spcFirstLastPara="1" wrap="square" lIns="91425" tIns="91425" rIns="91425" bIns="91425" anchor="b" anchorCtr="0">
            <a:noAutofit/>
          </a:bodyPr>
          <a:lstStyle/>
          <a:p>
            <a:r>
              <a:rPr lang="vi-VN" sz="2000" smtClean="0">
                <a:latin typeface="+mj-lt"/>
              </a:rPr>
              <a:t>CHƯƠNG III: </a:t>
            </a:r>
            <a:r>
              <a:rPr lang="vi-VN" sz="2000">
                <a:latin typeface="+mj-lt"/>
              </a:rPr>
              <a:t/>
            </a:r>
            <a:br>
              <a:rPr lang="vi-VN" sz="2000">
                <a:latin typeface="+mj-lt"/>
              </a:rPr>
            </a:br>
            <a:r>
              <a:rPr lang="vi-VN" sz="2000">
                <a:latin typeface="+mj-lt"/>
              </a:rPr>
              <a:t>THỰC NGHIỆM VÀ ĐÁNH GIÁ</a:t>
            </a:r>
          </a:p>
        </p:txBody>
      </p:sp>
      <p:grpSp>
        <p:nvGrpSpPr>
          <p:cNvPr id="15" name="Group 14"/>
          <p:cNvGrpSpPr/>
          <p:nvPr/>
        </p:nvGrpSpPr>
        <p:grpSpPr>
          <a:xfrm>
            <a:off x="872107" y="1687547"/>
            <a:ext cx="3218851" cy="3223890"/>
            <a:chOff x="872107" y="1722182"/>
            <a:chExt cx="3218851" cy="3223890"/>
          </a:xfrm>
        </p:grpSpPr>
        <p:sp>
          <p:nvSpPr>
            <p:cNvPr id="32" name="Google Shape;214;p21"/>
            <p:cNvSpPr/>
            <p:nvPr/>
          </p:nvSpPr>
          <p:spPr>
            <a:xfrm>
              <a:off x="872107" y="1722182"/>
              <a:ext cx="3218851" cy="322389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vi-VN" sz="6000" b="1">
                <a:solidFill>
                  <a:schemeClr val="dk1"/>
                </a:solidFill>
                <a:latin typeface="Old Standard TT"/>
                <a:sym typeface="Old Standard TT"/>
              </a:endParaRPr>
            </a:p>
            <a:p>
              <a:pPr marL="0" lvl="0" indent="0" algn="ctr" rtl="0">
                <a:spcBef>
                  <a:spcPts val="0"/>
                </a:spcBef>
                <a:spcAft>
                  <a:spcPts val="0"/>
                </a:spcAft>
                <a:buNone/>
              </a:pPr>
              <a:endParaRPr lang="vi-VN" sz="6000" b="1" smtClean="0">
                <a:solidFill>
                  <a:schemeClr val="dk1"/>
                </a:solidFill>
                <a:latin typeface="Old Standard TT"/>
                <a:sym typeface="Old Standard TT"/>
              </a:endParaRPr>
            </a:p>
            <a:p>
              <a:pPr marL="0" lvl="0" indent="0" algn="ctr" rtl="0">
                <a:spcBef>
                  <a:spcPts val="0"/>
                </a:spcBef>
                <a:spcAft>
                  <a:spcPts val="0"/>
                </a:spcAft>
                <a:buNone/>
              </a:pPr>
              <a:endParaRPr sz="6000">
                <a:solidFill>
                  <a:srgbClr val="191919"/>
                </a:solidFill>
              </a:endParaRPr>
            </a:p>
          </p:txBody>
        </p:sp>
        <p:pic>
          <p:nvPicPr>
            <p:cNvPr id="5" name="Picture 4"/>
            <p:cNvPicPr>
              <a:picLocks noChangeAspect="1"/>
            </p:cNvPicPr>
            <p:nvPr/>
          </p:nvPicPr>
          <p:blipFill>
            <a:blip r:embed="rId3"/>
            <a:stretch>
              <a:fillRect/>
            </a:stretch>
          </p:blipFill>
          <p:spPr>
            <a:xfrm>
              <a:off x="1043409" y="1841512"/>
              <a:ext cx="2876245" cy="2985230"/>
            </a:xfrm>
            <a:prstGeom prst="rect">
              <a:avLst/>
            </a:prstGeom>
            <a:ln>
              <a:noFill/>
            </a:ln>
            <a:effectLst>
              <a:softEdge rad="112500"/>
            </a:effectLst>
          </p:spPr>
        </p:pic>
      </p:grpSp>
      <p:grpSp>
        <p:nvGrpSpPr>
          <p:cNvPr id="37" name="Group 36"/>
          <p:cNvGrpSpPr/>
          <p:nvPr/>
        </p:nvGrpSpPr>
        <p:grpSpPr>
          <a:xfrm>
            <a:off x="4381597" y="1345011"/>
            <a:ext cx="4729281" cy="3658956"/>
            <a:chOff x="4381597" y="1345011"/>
            <a:chExt cx="4729281" cy="3658956"/>
          </a:xfrm>
        </p:grpSpPr>
        <p:grpSp>
          <p:nvGrpSpPr>
            <p:cNvPr id="705" name="Google Shape;705;p33"/>
            <p:cNvGrpSpPr/>
            <p:nvPr/>
          </p:nvGrpSpPr>
          <p:grpSpPr>
            <a:xfrm>
              <a:off x="4381597" y="1345011"/>
              <a:ext cx="4729281" cy="666900"/>
              <a:chOff x="3363913" y="1442275"/>
              <a:chExt cx="4729281" cy="666900"/>
            </a:xfrm>
          </p:grpSpPr>
          <p:sp>
            <p:nvSpPr>
              <p:cNvPr id="708" name="Google Shape;708;p33"/>
              <p:cNvSpPr txBox="1"/>
              <p:nvPr/>
            </p:nvSpPr>
            <p:spPr>
              <a:xfrm>
                <a:off x="4191625" y="1489365"/>
                <a:ext cx="3901569"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BÀI TOÁN TÁCH BIÊN ẢNH VÀ ỨNG DỤNG</a:t>
                </a:r>
                <a:endParaRPr lang="vi-VN" sz="1500" b="1">
                  <a:solidFill>
                    <a:srgbClr val="191919"/>
                  </a:solidFill>
                  <a:latin typeface="Didact Gothic"/>
                  <a:ea typeface="Didact Gothic"/>
                  <a:cs typeface="Didact Gothic"/>
                  <a:sym typeface="Didact Gothic"/>
                </a:endParaRPr>
              </a:p>
            </p:txBody>
          </p:sp>
          <p:sp>
            <p:nvSpPr>
              <p:cNvPr id="709"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3</a:t>
                </a:r>
                <a:r>
                  <a:rPr lang="en" sz="2400" b="1" smtClean="0">
                    <a:solidFill>
                      <a:srgbClr val="191919"/>
                    </a:solidFill>
                    <a:latin typeface="Old Standard TT"/>
                    <a:ea typeface="Old Standard TT"/>
                    <a:cs typeface="Old Standard TT"/>
                    <a:sym typeface="Old Standard TT"/>
                  </a:rPr>
                  <a:t>.1</a:t>
                </a:r>
                <a:endParaRPr sz="2400" b="1">
                  <a:solidFill>
                    <a:srgbClr val="191919"/>
                  </a:solidFill>
                  <a:latin typeface="Old Standard TT"/>
                  <a:ea typeface="Old Standard TT"/>
                  <a:cs typeface="Old Standard TT"/>
                  <a:sym typeface="Old Standard TT"/>
                </a:endParaRPr>
              </a:p>
            </p:txBody>
          </p:sp>
        </p:grpSp>
        <p:grpSp>
          <p:nvGrpSpPr>
            <p:cNvPr id="710" name="Google Shape;710;p33"/>
            <p:cNvGrpSpPr/>
            <p:nvPr/>
          </p:nvGrpSpPr>
          <p:grpSpPr>
            <a:xfrm>
              <a:off x="4381597" y="2095662"/>
              <a:ext cx="4729281" cy="666900"/>
              <a:chOff x="3363913" y="2248658"/>
              <a:chExt cx="4729281" cy="666900"/>
            </a:xfrm>
          </p:grpSpPr>
          <p:sp>
            <p:nvSpPr>
              <p:cNvPr id="711" name="Google Shape;711;p33"/>
              <p:cNvSpPr txBox="1"/>
              <p:nvPr/>
            </p:nvSpPr>
            <p:spPr>
              <a:xfrm>
                <a:off x="4191625" y="2295759"/>
                <a:ext cx="3901569"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BỘ DỮ LIỆU THỰC NGHIỆM</a:t>
                </a:r>
                <a:endParaRPr lang="vi-VN" sz="1500" b="1">
                  <a:solidFill>
                    <a:srgbClr val="191919"/>
                  </a:solidFill>
                  <a:latin typeface="Didact Gothic"/>
                  <a:ea typeface="Didact Gothic"/>
                  <a:cs typeface="Didact Gothic"/>
                  <a:sym typeface="Didact Gothic"/>
                </a:endParaRPr>
              </a:p>
            </p:txBody>
          </p:sp>
          <p:sp>
            <p:nvSpPr>
              <p:cNvPr id="713" name="Google Shape;713;p33"/>
              <p:cNvSpPr/>
              <p:nvPr/>
            </p:nvSpPr>
            <p:spPr>
              <a:xfrm>
                <a:off x="3363913" y="2248658"/>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3</a:t>
                </a:r>
                <a:r>
                  <a:rPr lang="en" sz="2400" b="1" smtClean="0">
                    <a:solidFill>
                      <a:srgbClr val="191919"/>
                    </a:solidFill>
                    <a:latin typeface="Old Standard TT"/>
                    <a:ea typeface="Old Standard TT"/>
                    <a:cs typeface="Old Standard TT"/>
                    <a:sym typeface="Old Standard TT"/>
                  </a:rPr>
                  <a:t>.2</a:t>
                </a:r>
                <a:endParaRPr sz="2400" b="1">
                  <a:solidFill>
                    <a:srgbClr val="191919"/>
                  </a:solidFill>
                  <a:latin typeface="Old Standard TT"/>
                  <a:ea typeface="Old Standard TT"/>
                  <a:cs typeface="Old Standard TT"/>
                  <a:sym typeface="Old Standard TT"/>
                </a:endParaRPr>
              </a:p>
            </p:txBody>
          </p:sp>
        </p:grpSp>
        <p:grpSp>
          <p:nvGrpSpPr>
            <p:cNvPr id="714" name="Google Shape;714;p33"/>
            <p:cNvGrpSpPr/>
            <p:nvPr/>
          </p:nvGrpSpPr>
          <p:grpSpPr>
            <a:xfrm>
              <a:off x="4381597" y="2844133"/>
              <a:ext cx="4729281" cy="666900"/>
              <a:chOff x="3363913" y="3055042"/>
              <a:chExt cx="4729281" cy="666900"/>
            </a:xfrm>
          </p:grpSpPr>
          <p:sp>
            <p:nvSpPr>
              <p:cNvPr id="716" name="Google Shape;716;p33"/>
              <p:cNvSpPr txBox="1"/>
              <p:nvPr/>
            </p:nvSpPr>
            <p:spPr>
              <a:xfrm>
                <a:off x="4191625" y="3102153"/>
                <a:ext cx="3901569"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CÔNG CỤ THỰC NGHIỆM</a:t>
                </a:r>
                <a:endParaRPr lang="vi-VN" sz="1500" b="1">
                  <a:solidFill>
                    <a:srgbClr val="191919"/>
                  </a:solidFill>
                  <a:latin typeface="Didact Gothic"/>
                  <a:ea typeface="Didact Gothic"/>
                  <a:cs typeface="Didact Gothic"/>
                  <a:sym typeface="Didact Gothic"/>
                </a:endParaRPr>
              </a:p>
            </p:txBody>
          </p:sp>
          <p:sp>
            <p:nvSpPr>
              <p:cNvPr id="717" name="Google Shape;717;p33"/>
              <p:cNvSpPr/>
              <p:nvPr/>
            </p:nvSpPr>
            <p:spPr>
              <a:xfrm>
                <a:off x="3363913" y="3055042"/>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3</a:t>
                </a:r>
                <a:r>
                  <a:rPr lang="en" sz="2400" b="1" smtClean="0">
                    <a:solidFill>
                      <a:srgbClr val="191919"/>
                    </a:solidFill>
                    <a:latin typeface="Old Standard TT"/>
                    <a:ea typeface="Old Standard TT"/>
                    <a:cs typeface="Old Standard TT"/>
                    <a:sym typeface="Old Standard TT"/>
                  </a:rPr>
                  <a:t>.3</a:t>
                </a:r>
                <a:endParaRPr sz="2400" b="1">
                  <a:solidFill>
                    <a:srgbClr val="191919"/>
                  </a:solidFill>
                  <a:latin typeface="Old Standard TT"/>
                  <a:ea typeface="Old Standard TT"/>
                  <a:cs typeface="Old Standard TT"/>
                  <a:sym typeface="Old Standard TT"/>
                </a:endParaRPr>
              </a:p>
            </p:txBody>
          </p:sp>
        </p:grpSp>
        <p:cxnSp>
          <p:nvCxnSpPr>
            <p:cNvPr id="724" name="Google Shape;724;p33"/>
            <p:cNvCxnSpPr>
              <a:stCxn id="708" idx="1"/>
              <a:endCxn id="709" idx="3"/>
            </p:cNvCxnSpPr>
            <p:nvPr/>
          </p:nvCxnSpPr>
          <p:spPr>
            <a:xfrm flipH="1">
              <a:off x="5048497" y="1678451"/>
              <a:ext cx="160812" cy="10"/>
            </a:xfrm>
            <a:prstGeom prst="straightConnector1">
              <a:avLst/>
            </a:prstGeom>
            <a:noFill/>
            <a:ln w="9525" cap="flat" cmpd="sng">
              <a:solidFill>
                <a:schemeClr val="dk1"/>
              </a:solidFill>
              <a:prstDash val="solid"/>
              <a:round/>
              <a:headEnd type="none" w="med" len="med"/>
              <a:tailEnd type="none" w="med" len="med"/>
            </a:ln>
          </p:spPr>
        </p:cxnSp>
        <p:cxnSp>
          <p:nvCxnSpPr>
            <p:cNvPr id="725" name="Google Shape;725;p33"/>
            <p:cNvCxnSpPr>
              <a:stCxn id="711" idx="1"/>
              <a:endCxn id="713" idx="3"/>
            </p:cNvCxnSpPr>
            <p:nvPr/>
          </p:nvCxnSpPr>
          <p:spPr>
            <a:xfrm flipH="1" flipV="1">
              <a:off x="5048497" y="2429112"/>
              <a:ext cx="160812" cy="1"/>
            </a:xfrm>
            <a:prstGeom prst="straightConnector1">
              <a:avLst/>
            </a:prstGeom>
            <a:noFill/>
            <a:ln w="9525" cap="flat" cmpd="sng">
              <a:solidFill>
                <a:schemeClr val="dk1"/>
              </a:solidFill>
              <a:prstDash val="solid"/>
              <a:round/>
              <a:headEnd type="none" w="med" len="med"/>
              <a:tailEnd type="none" w="med" len="med"/>
            </a:ln>
          </p:spPr>
        </p:cxnSp>
        <p:cxnSp>
          <p:nvCxnSpPr>
            <p:cNvPr id="726" name="Google Shape;726;p33"/>
            <p:cNvCxnSpPr>
              <a:stCxn id="716" idx="1"/>
              <a:endCxn id="717" idx="3"/>
            </p:cNvCxnSpPr>
            <p:nvPr/>
          </p:nvCxnSpPr>
          <p:spPr>
            <a:xfrm flipH="1" flipV="1">
              <a:off x="5048497" y="3177583"/>
              <a:ext cx="160812" cy="11"/>
            </a:xfrm>
            <a:prstGeom prst="straightConnector1">
              <a:avLst/>
            </a:prstGeom>
            <a:noFill/>
            <a:ln w="9525" cap="flat" cmpd="sng">
              <a:solidFill>
                <a:schemeClr val="dk1"/>
              </a:solidFill>
              <a:prstDash val="solid"/>
              <a:round/>
              <a:headEnd type="none" w="med" len="med"/>
              <a:tailEnd type="none" w="med" len="med"/>
            </a:ln>
          </p:spPr>
        </p:cxnSp>
        <p:grpSp>
          <p:nvGrpSpPr>
            <p:cNvPr id="23" name="Google Shape;705;p33"/>
            <p:cNvGrpSpPr/>
            <p:nvPr/>
          </p:nvGrpSpPr>
          <p:grpSpPr>
            <a:xfrm>
              <a:off x="4381597" y="3592604"/>
              <a:ext cx="4729281" cy="666900"/>
              <a:chOff x="3363913" y="1442275"/>
              <a:chExt cx="4729281" cy="666900"/>
            </a:xfrm>
          </p:grpSpPr>
          <p:sp>
            <p:nvSpPr>
              <p:cNvPr id="24" name="Google Shape;708;p33"/>
              <p:cNvSpPr txBox="1"/>
              <p:nvPr/>
            </p:nvSpPr>
            <p:spPr>
              <a:xfrm>
                <a:off x="4191625" y="1489365"/>
                <a:ext cx="3901569"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CÁC TIÊU CHÍ ĐÁNH GIÁ</a:t>
                </a:r>
                <a:endParaRPr lang="vi-VN" sz="1500" b="1">
                  <a:solidFill>
                    <a:srgbClr val="191919"/>
                  </a:solidFill>
                  <a:latin typeface="Didact Gothic"/>
                  <a:ea typeface="Didact Gothic"/>
                  <a:cs typeface="Didact Gothic"/>
                  <a:sym typeface="Didact Gothic"/>
                </a:endParaRPr>
              </a:p>
            </p:txBody>
          </p:sp>
          <p:sp>
            <p:nvSpPr>
              <p:cNvPr id="25"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3</a:t>
                </a:r>
                <a:r>
                  <a:rPr lang="en" sz="2400" b="1" smtClean="0">
                    <a:solidFill>
                      <a:srgbClr val="191919"/>
                    </a:solidFill>
                    <a:latin typeface="Old Standard TT"/>
                    <a:ea typeface="Old Standard TT"/>
                    <a:cs typeface="Old Standard TT"/>
                    <a:sym typeface="Old Standard TT"/>
                  </a:rPr>
                  <a:t>.</a:t>
                </a:r>
                <a:r>
                  <a:rPr lang="vi-VN" sz="2400" b="1">
                    <a:solidFill>
                      <a:srgbClr val="191919"/>
                    </a:solidFill>
                    <a:latin typeface="Old Standard TT"/>
                    <a:ea typeface="Old Standard TT"/>
                    <a:cs typeface="Old Standard TT"/>
                    <a:sym typeface="Old Standard TT"/>
                  </a:rPr>
                  <a:t>4</a:t>
                </a:r>
                <a:endParaRPr sz="2400" b="1">
                  <a:solidFill>
                    <a:srgbClr val="191919"/>
                  </a:solidFill>
                  <a:latin typeface="Old Standard TT"/>
                  <a:ea typeface="Old Standard TT"/>
                  <a:cs typeface="Old Standard TT"/>
                  <a:sym typeface="Old Standard TT"/>
                </a:endParaRPr>
              </a:p>
            </p:txBody>
          </p:sp>
        </p:grpSp>
        <p:cxnSp>
          <p:nvCxnSpPr>
            <p:cNvPr id="30" name="Google Shape;726;p33"/>
            <p:cNvCxnSpPr>
              <a:stCxn id="24" idx="1"/>
              <a:endCxn id="25" idx="3"/>
            </p:cNvCxnSpPr>
            <p:nvPr/>
          </p:nvCxnSpPr>
          <p:spPr>
            <a:xfrm flipH="1">
              <a:off x="5048497" y="3926044"/>
              <a:ext cx="160812" cy="10"/>
            </a:xfrm>
            <a:prstGeom prst="straightConnector1">
              <a:avLst/>
            </a:prstGeom>
            <a:noFill/>
            <a:ln w="9525" cap="flat" cmpd="sng">
              <a:solidFill>
                <a:schemeClr val="dk1"/>
              </a:solidFill>
              <a:prstDash val="solid"/>
              <a:round/>
              <a:headEnd type="none" w="med" len="med"/>
              <a:tailEnd type="none" w="med" len="med"/>
            </a:ln>
          </p:spPr>
        </p:cxnSp>
        <p:grpSp>
          <p:nvGrpSpPr>
            <p:cNvPr id="33" name="Google Shape;705;p33"/>
            <p:cNvGrpSpPr/>
            <p:nvPr/>
          </p:nvGrpSpPr>
          <p:grpSpPr>
            <a:xfrm>
              <a:off x="4381597" y="4337067"/>
              <a:ext cx="4729281" cy="666900"/>
              <a:chOff x="3363913" y="1442275"/>
              <a:chExt cx="4729281" cy="666900"/>
            </a:xfrm>
          </p:grpSpPr>
          <p:sp>
            <p:nvSpPr>
              <p:cNvPr id="34" name="Google Shape;708;p33"/>
              <p:cNvSpPr txBox="1"/>
              <p:nvPr/>
            </p:nvSpPr>
            <p:spPr>
              <a:xfrm>
                <a:off x="4191625" y="1489365"/>
                <a:ext cx="3901569"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THỰC NGHIỆM VÀ ĐÁNH GIÁ</a:t>
                </a:r>
                <a:endParaRPr lang="vi-VN" sz="1500" b="1">
                  <a:solidFill>
                    <a:srgbClr val="191919"/>
                  </a:solidFill>
                  <a:latin typeface="Didact Gothic"/>
                  <a:ea typeface="Didact Gothic"/>
                  <a:cs typeface="Didact Gothic"/>
                  <a:sym typeface="Didact Gothic"/>
                </a:endParaRPr>
              </a:p>
            </p:txBody>
          </p:sp>
          <p:sp>
            <p:nvSpPr>
              <p:cNvPr id="35"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3</a:t>
                </a:r>
                <a:r>
                  <a:rPr lang="en" sz="2400" b="1" smtClean="0">
                    <a:solidFill>
                      <a:srgbClr val="191919"/>
                    </a:solidFill>
                    <a:latin typeface="Old Standard TT"/>
                    <a:ea typeface="Old Standard TT"/>
                    <a:cs typeface="Old Standard TT"/>
                    <a:sym typeface="Old Standard TT"/>
                  </a:rPr>
                  <a:t>.</a:t>
                </a:r>
                <a:r>
                  <a:rPr lang="vi-VN" sz="2400" b="1">
                    <a:solidFill>
                      <a:srgbClr val="191919"/>
                    </a:solidFill>
                    <a:latin typeface="Old Standard TT"/>
                    <a:ea typeface="Old Standard TT"/>
                    <a:cs typeface="Old Standard TT"/>
                    <a:sym typeface="Old Standard TT"/>
                  </a:rPr>
                  <a:t>5</a:t>
                </a:r>
                <a:endParaRPr sz="2400" b="1">
                  <a:solidFill>
                    <a:srgbClr val="191919"/>
                  </a:solidFill>
                  <a:latin typeface="Old Standard TT"/>
                  <a:ea typeface="Old Standard TT"/>
                  <a:cs typeface="Old Standard TT"/>
                  <a:sym typeface="Old Standard TT"/>
                </a:endParaRPr>
              </a:p>
            </p:txBody>
          </p:sp>
        </p:grpSp>
        <p:cxnSp>
          <p:nvCxnSpPr>
            <p:cNvPr id="38" name="Google Shape;726;p33"/>
            <p:cNvCxnSpPr>
              <a:stCxn id="34" idx="1"/>
              <a:endCxn id="35" idx="3"/>
            </p:cNvCxnSpPr>
            <p:nvPr/>
          </p:nvCxnSpPr>
          <p:spPr>
            <a:xfrm flipH="1">
              <a:off x="5048497" y="4670507"/>
              <a:ext cx="160812" cy="1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506015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7" y="55133"/>
            <a:ext cx="8499764"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3.1. </a:t>
            </a:r>
            <a:r>
              <a:rPr lang="it-IT" sz="1800" b="1">
                <a:latin typeface="Times New Roman" panose="02020603050405020304" pitchFamily="18" charset="0"/>
                <a:ea typeface="Arial" panose="020B0604020202020204" pitchFamily="34" charset="0"/>
              </a:rPr>
              <a:t>BÀI TOÁN TÁCH BIÊN ẢNH VÀ ỨNG </a:t>
            </a:r>
            <a:r>
              <a:rPr lang="it-IT" sz="1800" b="1" smtClean="0">
                <a:latin typeface="Times New Roman" panose="02020603050405020304" pitchFamily="18" charset="0"/>
                <a:ea typeface="Arial" panose="020B0604020202020204" pitchFamily="34" charset="0"/>
              </a:rPr>
              <a:t>DỤNG</a:t>
            </a:r>
            <a:endParaRPr lang="it-IT" sz="1800" b="1">
              <a:latin typeface="Times New Roman" panose="02020603050405020304" pitchFamily="18" charset="0"/>
              <a:ea typeface="Arial" panose="020B060402020202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9025" y="2869774"/>
            <a:ext cx="1821721" cy="1821721"/>
          </a:xfrm>
          <a:prstGeom prst="rect">
            <a:avLst/>
          </a:prstGeom>
          <a:ln>
            <a:noFill/>
          </a:ln>
          <a:effectLst>
            <a:outerShdw blurRad="292100" dist="139700" dir="2700000" algn="tl" rotWithShape="0">
              <a:srgbClr val="333333">
                <a:alpha val="65000"/>
              </a:srgbClr>
            </a:outerShdw>
          </a:effectLst>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8933" y="2869774"/>
            <a:ext cx="1821721" cy="1821721"/>
          </a:xfrm>
          <a:prstGeom prst="rect">
            <a:avLst/>
          </a:prstGeom>
          <a:ln>
            <a:noFill/>
          </a:ln>
          <a:effectLst>
            <a:outerShdw blurRad="292100" dist="139700" dir="2700000" algn="tl" rotWithShape="0">
              <a:srgbClr val="333333">
                <a:alpha val="65000"/>
              </a:srgbClr>
            </a:outerShdw>
          </a:effectLst>
        </p:spPr>
      </p:pic>
      <p:sp>
        <p:nvSpPr>
          <p:cNvPr id="5" name="TextBox 4"/>
          <p:cNvSpPr txBox="1"/>
          <p:nvPr/>
        </p:nvSpPr>
        <p:spPr>
          <a:xfrm>
            <a:off x="4848291" y="2561997"/>
            <a:ext cx="1103187" cy="307777"/>
          </a:xfrm>
          <a:prstGeom prst="rect">
            <a:avLst/>
          </a:prstGeom>
          <a:noFill/>
        </p:spPr>
        <p:txBody>
          <a:bodyPr wrap="none" rtlCol="0">
            <a:spAutoFit/>
          </a:bodyPr>
          <a:lstStyle/>
          <a:p>
            <a:r>
              <a:rPr lang="en-US" smtClean="0">
                <a:latin typeface="Times New Roman" panose="02020603050405020304" pitchFamily="18" charset="0"/>
                <a:cs typeface="Times New Roman" panose="02020603050405020304" pitchFamily="18" charset="0"/>
              </a:rPr>
              <a:t>Ảnh ban đầu</a:t>
            </a:r>
            <a:endParaRPr lang="vi-VN">
              <a:latin typeface="Times New Roman" panose="02020603050405020304" pitchFamily="18" charset="0"/>
              <a:cs typeface="Times New Roman" panose="02020603050405020304" pitchFamily="18" charset="0"/>
            </a:endParaRPr>
          </a:p>
        </p:txBody>
      </p:sp>
      <p:sp>
        <p:nvSpPr>
          <p:cNvPr id="6" name="TextBox 5"/>
          <p:cNvSpPr txBox="1"/>
          <p:nvPr/>
        </p:nvSpPr>
        <p:spPr>
          <a:xfrm>
            <a:off x="6913591" y="2547049"/>
            <a:ext cx="1752403" cy="307777"/>
          </a:xfrm>
          <a:prstGeom prst="rect">
            <a:avLst/>
          </a:prstGeom>
          <a:noFill/>
        </p:spPr>
        <p:txBody>
          <a:bodyPr wrap="none" rtlCol="0">
            <a:spAutoFit/>
          </a:bodyPr>
          <a:lstStyle/>
          <a:p>
            <a:r>
              <a:rPr lang="en-US" smtClean="0">
                <a:latin typeface="Times New Roman" panose="02020603050405020304" pitchFamily="18" charset="0"/>
                <a:cs typeface="Times New Roman" panose="02020603050405020304" pitchFamily="18" charset="0"/>
              </a:rPr>
              <a:t>Ảnh sau khi tách biên</a:t>
            </a:r>
            <a:endParaRPr lang="vi-VN">
              <a:latin typeface="Times New Roman" panose="02020603050405020304" pitchFamily="18" charset="0"/>
              <a:cs typeface="Times New Roman" panose="02020603050405020304" pitchFamily="18" charset="0"/>
            </a:endParaRPr>
          </a:p>
        </p:txBody>
      </p:sp>
      <p:sp>
        <p:nvSpPr>
          <p:cNvPr id="7" name="Rectangle 6"/>
          <p:cNvSpPr/>
          <p:nvPr/>
        </p:nvSpPr>
        <p:spPr>
          <a:xfrm>
            <a:off x="827884" y="697770"/>
            <a:ext cx="3792607" cy="3931654"/>
          </a:xfrm>
          <a:prstGeom prst="rect">
            <a:avLst/>
          </a:prstGeom>
        </p:spPr>
        <p:txBody>
          <a:bodyPr wrap="square">
            <a:spAutoFit/>
          </a:bodyPr>
          <a:lstStyle/>
          <a:p>
            <a:pPr>
              <a:lnSpc>
                <a:spcPct val="150000"/>
              </a:lnSpc>
            </a:pPr>
            <a:r>
              <a:rPr lang="vi-VN" b="1" i="1" smtClean="0">
                <a:latin typeface="+mj-lt"/>
              </a:rPr>
              <a:t>Định nghĩa</a:t>
            </a:r>
            <a:r>
              <a:rPr lang="vi-VN" b="1" smtClean="0">
                <a:latin typeface="+mj-lt"/>
              </a:rPr>
              <a:t>: </a:t>
            </a:r>
          </a:p>
          <a:p>
            <a:pPr marL="285750" indent="-285750">
              <a:lnSpc>
                <a:spcPct val="150000"/>
              </a:lnSpc>
              <a:buFontTx/>
              <a:buChar char="-"/>
            </a:pPr>
            <a:r>
              <a:rPr lang="vi-VN" i="1" smtClean="0">
                <a:latin typeface="+mj-lt"/>
              </a:rPr>
              <a:t>Điểm biên </a:t>
            </a:r>
            <a:r>
              <a:rPr lang="vi-VN" smtClean="0">
                <a:latin typeface="+mj-lt"/>
              </a:rPr>
              <a:t>là điểm có sự thay đổi đột ngột của các giá trị điểm ảnh (mức xám, màu sắc). </a:t>
            </a:r>
          </a:p>
          <a:p>
            <a:pPr marL="285750" indent="-285750">
              <a:lnSpc>
                <a:spcPct val="150000"/>
              </a:lnSpc>
              <a:buFontTx/>
              <a:buChar char="-"/>
            </a:pPr>
            <a:r>
              <a:rPr lang="vi-VN" i="1" smtClean="0">
                <a:latin typeface="+mj-lt"/>
              </a:rPr>
              <a:t>Tách </a:t>
            </a:r>
            <a:r>
              <a:rPr lang="vi-VN" i="1">
                <a:latin typeface="+mj-lt"/>
              </a:rPr>
              <a:t>biên ảnh </a:t>
            </a:r>
            <a:r>
              <a:rPr lang="vi-VN">
                <a:latin typeface="+mj-lt"/>
              </a:rPr>
              <a:t>là xác định tập hợp các điểm biên của ảnh</a:t>
            </a:r>
            <a:r>
              <a:rPr lang="vi-VN" smtClean="0">
                <a:latin typeface="+mj-lt"/>
              </a:rPr>
              <a:t>.</a:t>
            </a:r>
            <a:endParaRPr lang="vi-VN">
              <a:latin typeface="+mj-lt"/>
            </a:endParaRPr>
          </a:p>
          <a:p>
            <a:pPr>
              <a:lnSpc>
                <a:spcPct val="150000"/>
              </a:lnSpc>
            </a:pPr>
            <a:r>
              <a:rPr lang="vi-VN" b="1" i="1" smtClean="0">
                <a:latin typeface="+mj-lt"/>
              </a:rPr>
              <a:t>Ứng dụng: </a:t>
            </a:r>
            <a:r>
              <a:rPr lang="vi-VN" smtClean="0">
                <a:latin typeface="+mj-lt"/>
              </a:rPr>
              <a:t>Tách </a:t>
            </a:r>
            <a:r>
              <a:rPr lang="vi-VN">
                <a:latin typeface="+mj-lt"/>
              </a:rPr>
              <a:t>biên ảnh có nhiều ứng dụng khác nhau như:</a:t>
            </a:r>
          </a:p>
          <a:p>
            <a:pPr marL="285750" indent="-285750">
              <a:lnSpc>
                <a:spcPct val="150000"/>
              </a:lnSpc>
              <a:buFontTx/>
              <a:buChar char="-"/>
            </a:pPr>
            <a:r>
              <a:rPr lang="vi-VN" smtClean="0">
                <a:latin typeface="+mj-lt"/>
              </a:rPr>
              <a:t>Phân </a:t>
            </a:r>
            <a:r>
              <a:rPr lang="vi-VN">
                <a:latin typeface="+mj-lt"/>
              </a:rPr>
              <a:t>vùng </a:t>
            </a:r>
            <a:r>
              <a:rPr lang="vi-VN" smtClean="0">
                <a:latin typeface="+mj-lt"/>
              </a:rPr>
              <a:t>ảnh</a:t>
            </a:r>
          </a:p>
          <a:p>
            <a:pPr marL="285750" indent="-285750">
              <a:lnSpc>
                <a:spcPct val="150000"/>
              </a:lnSpc>
              <a:buFontTx/>
              <a:buChar char="-"/>
            </a:pPr>
            <a:r>
              <a:rPr lang="vi-VN" smtClean="0">
                <a:latin typeface="+mj-lt"/>
              </a:rPr>
              <a:t>Tìm </a:t>
            </a:r>
            <a:r>
              <a:rPr lang="vi-VN">
                <a:latin typeface="+mj-lt"/>
              </a:rPr>
              <a:t>kiếm và theo vết đối tượng </a:t>
            </a:r>
            <a:r>
              <a:rPr lang="vi-VN" smtClean="0">
                <a:latin typeface="+mj-lt"/>
              </a:rPr>
              <a:t>ảnh</a:t>
            </a:r>
          </a:p>
          <a:p>
            <a:pPr marL="285750" indent="-285750">
              <a:lnSpc>
                <a:spcPct val="150000"/>
              </a:lnSpc>
              <a:buFontTx/>
              <a:buChar char="-"/>
            </a:pPr>
            <a:r>
              <a:rPr lang="vi-VN" smtClean="0">
                <a:latin typeface="+mj-lt"/>
              </a:rPr>
              <a:t>Nhận </a:t>
            </a:r>
            <a:r>
              <a:rPr lang="vi-VN">
                <a:latin typeface="+mj-lt"/>
              </a:rPr>
              <a:t>dạng đặc điểm sinh trắc học (khuôn mặt, vân </a:t>
            </a:r>
            <a:r>
              <a:rPr lang="vi-VN" smtClean="0">
                <a:latin typeface="+mj-lt"/>
              </a:rPr>
              <a:t>tay)</a:t>
            </a:r>
          </a:p>
          <a:p>
            <a:pPr marL="285750" indent="-285750">
              <a:lnSpc>
                <a:spcPct val="150000"/>
              </a:lnSpc>
              <a:buFontTx/>
              <a:buChar char="-"/>
            </a:pPr>
            <a:r>
              <a:rPr lang="vi-VN" smtClean="0">
                <a:latin typeface="+mj-lt"/>
              </a:rPr>
              <a:t>Phân </a:t>
            </a:r>
            <a:r>
              <a:rPr lang="vi-VN">
                <a:latin typeface="+mj-lt"/>
              </a:rPr>
              <a:t>tích ảnh y </a:t>
            </a:r>
            <a:r>
              <a:rPr lang="vi-VN" smtClean="0">
                <a:latin typeface="+mj-lt"/>
              </a:rPr>
              <a:t>tế</a:t>
            </a:r>
            <a:endParaRPr lang="vi-VN">
              <a:latin typeface="+mj-lt"/>
            </a:endParaRPr>
          </a:p>
        </p:txBody>
      </p:sp>
    </p:spTree>
    <p:extLst>
      <p:ext uri="{BB962C8B-B14F-4D97-AF65-F5344CB8AC3E}">
        <p14:creationId xmlns:p14="http://schemas.microsoft.com/office/powerpoint/2010/main" val="231130978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7" y="55133"/>
            <a:ext cx="8499764"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3.2. </a:t>
            </a:r>
            <a:r>
              <a:rPr lang="it-IT" sz="1800" b="1">
                <a:latin typeface="Times New Roman" panose="02020603050405020304" pitchFamily="18" charset="0"/>
                <a:ea typeface="Arial" panose="020B0604020202020204" pitchFamily="34" charset="0"/>
              </a:rPr>
              <a:t>BỘ DỮ LIỆU THỰC </a:t>
            </a:r>
            <a:r>
              <a:rPr lang="it-IT" sz="1800" b="1" smtClean="0">
                <a:latin typeface="Times New Roman" panose="02020603050405020304" pitchFamily="18" charset="0"/>
                <a:ea typeface="Arial" panose="020B0604020202020204" pitchFamily="34" charset="0"/>
              </a:rPr>
              <a:t>NGHIỆM</a:t>
            </a:r>
            <a:endParaRPr lang="it-IT" sz="1800" b="1">
              <a:latin typeface="Times New Roman" panose="02020603050405020304" pitchFamily="18" charset="0"/>
              <a:ea typeface="Arial" panose="020B0604020202020204" pitchFamily="34" charset="0"/>
            </a:endParaRPr>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2972379" y="3170423"/>
            <a:ext cx="1661966" cy="1661971"/>
          </a:xfrm>
          <a:prstGeom prst="rect">
            <a:avLst/>
          </a:prstGeom>
          <a:noFill/>
        </p:spPr>
      </p:pic>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6442653" y="3170423"/>
            <a:ext cx="1721139" cy="1661971"/>
          </a:xfrm>
          <a:prstGeom prst="rect">
            <a:avLst/>
          </a:prstGeom>
          <a:noFill/>
        </p:spPr>
      </p:pic>
      <p:sp>
        <p:nvSpPr>
          <p:cNvPr id="2" name="Rectangle 1"/>
          <p:cNvSpPr/>
          <p:nvPr/>
        </p:nvSpPr>
        <p:spPr>
          <a:xfrm>
            <a:off x="977034" y="743880"/>
            <a:ext cx="5652655" cy="2354491"/>
          </a:xfrm>
          <a:prstGeom prst="rect">
            <a:avLst/>
          </a:prstGeom>
        </p:spPr>
        <p:txBody>
          <a:bodyPr wrap="square">
            <a:spAutoFit/>
          </a:bodyPr>
          <a:lstStyle/>
          <a:p>
            <a:pPr>
              <a:lnSpc>
                <a:spcPct val="150000"/>
              </a:lnSpc>
            </a:pPr>
            <a:r>
              <a:rPr lang="vi-VN" smtClean="0">
                <a:latin typeface="+mj-lt"/>
              </a:rPr>
              <a:t>     Bộ </a:t>
            </a:r>
            <a:r>
              <a:rPr lang="vi-VN">
                <a:latin typeface="+mj-lt"/>
              </a:rPr>
              <a:t>dữ liệu sẽ gồm 8 mẫu. Mỗi mẫu là một ảnh đầu vào và một ảnh đầu ra là kết quả tách biên của ảnh đầu vào. Ảnh đầu vào và đầu ra có cùng kích thước. Kích thước các ảnh nằm trong khoảng 8x8 đến 32x32</a:t>
            </a:r>
            <a:r>
              <a:rPr lang="vi-VN" smtClean="0">
                <a:latin typeface="+mj-lt"/>
              </a:rPr>
              <a:t>.</a:t>
            </a:r>
          </a:p>
          <a:p>
            <a:pPr>
              <a:lnSpc>
                <a:spcPct val="150000"/>
              </a:lnSpc>
            </a:pPr>
            <a:r>
              <a:rPr lang="vi-VN" smtClean="0">
                <a:latin typeface="+mj-lt"/>
              </a:rPr>
              <a:t>     Ảnh </a:t>
            </a:r>
            <a:r>
              <a:rPr lang="vi-VN">
                <a:latin typeface="+mj-lt"/>
              </a:rPr>
              <a:t>đầu vào là ảnh xám với các điểm ảnh có giá trị trong khoảng từ 0 đến 255. Trong đó, 255 là màu trắng tuyệt đối, 0 là màu đen tuyệt đối</a:t>
            </a:r>
            <a:r>
              <a:rPr lang="vi-VN" smtClean="0">
                <a:latin typeface="+mj-lt"/>
              </a:rPr>
              <a:t>.</a:t>
            </a:r>
          </a:p>
          <a:p>
            <a:pPr>
              <a:lnSpc>
                <a:spcPct val="150000"/>
              </a:lnSpc>
            </a:pPr>
            <a:r>
              <a:rPr lang="vi-VN">
                <a:latin typeface="+mj-lt"/>
              </a:rPr>
              <a:t>     Trong quá trình thực nghiệm, chia bộ dữ liệu huấn luyện và bộ dữ liệu đánh giá.</a:t>
            </a:r>
          </a:p>
        </p:txBody>
      </p:sp>
    </p:spTree>
    <p:extLst>
      <p:ext uri="{BB962C8B-B14F-4D97-AF65-F5344CB8AC3E}">
        <p14:creationId xmlns:p14="http://schemas.microsoft.com/office/powerpoint/2010/main" val="10082058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1"/>
          <p:cNvSpPr txBox="1">
            <a:spLocks noGrp="1"/>
          </p:cNvSpPr>
          <p:nvPr>
            <p:ph type="title"/>
          </p:nvPr>
        </p:nvSpPr>
        <p:spPr>
          <a:xfrm>
            <a:off x="3026991" y="76200"/>
            <a:ext cx="3090006" cy="4509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2000" smtClean="0">
                <a:latin typeface="+mj-lt"/>
              </a:rPr>
              <a:t>NỘI DUNG TRÌNH BÀY</a:t>
            </a:r>
            <a:endParaRPr lang="vi-VN" sz="2000">
              <a:latin typeface="+mj-lt"/>
            </a:endParaRPr>
          </a:p>
        </p:txBody>
      </p:sp>
      <p:sp>
        <p:nvSpPr>
          <p:cNvPr id="214" name="Google Shape;214;p21"/>
          <p:cNvSpPr/>
          <p:nvPr/>
        </p:nvSpPr>
        <p:spPr>
          <a:xfrm>
            <a:off x="931934" y="811542"/>
            <a:ext cx="919200" cy="919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a:solidFill>
                  <a:schemeClr val="dk1"/>
                </a:solidFill>
                <a:latin typeface="Old Standard TT"/>
                <a:ea typeface="Old Standard TT"/>
                <a:cs typeface="Old Standard TT"/>
                <a:sym typeface="Old Standard TT"/>
              </a:rPr>
              <a:t>01</a:t>
            </a:r>
            <a:endParaRPr sz="4000">
              <a:solidFill>
                <a:srgbClr val="191919"/>
              </a:solidFill>
            </a:endParaRPr>
          </a:p>
        </p:txBody>
      </p:sp>
      <p:sp>
        <p:nvSpPr>
          <p:cNvPr id="216" name="Google Shape;216;p21"/>
          <p:cNvSpPr/>
          <p:nvPr/>
        </p:nvSpPr>
        <p:spPr>
          <a:xfrm>
            <a:off x="931934" y="2380569"/>
            <a:ext cx="919200" cy="919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4000" b="1" smtClean="0">
                <a:solidFill>
                  <a:schemeClr val="dk1"/>
                </a:solidFill>
                <a:latin typeface="Old Standard TT"/>
                <a:ea typeface="Old Standard TT"/>
                <a:cs typeface="Old Standard TT"/>
                <a:sym typeface="Old Standard TT"/>
              </a:rPr>
              <a:t>02</a:t>
            </a:r>
            <a:endParaRPr sz="4000">
              <a:solidFill>
                <a:srgbClr val="191919"/>
              </a:solidFill>
            </a:endParaRPr>
          </a:p>
        </p:txBody>
      </p:sp>
      <p:sp>
        <p:nvSpPr>
          <p:cNvPr id="218" name="Google Shape;218;p21"/>
          <p:cNvSpPr/>
          <p:nvPr/>
        </p:nvSpPr>
        <p:spPr>
          <a:xfrm>
            <a:off x="931934" y="3949596"/>
            <a:ext cx="919200" cy="919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4000" b="1" smtClean="0">
                <a:solidFill>
                  <a:schemeClr val="dk1"/>
                </a:solidFill>
                <a:latin typeface="Old Standard TT"/>
                <a:ea typeface="Old Standard TT"/>
                <a:cs typeface="Old Standard TT"/>
                <a:sym typeface="Old Standard TT"/>
              </a:rPr>
              <a:t>03</a:t>
            </a:r>
            <a:endParaRPr sz="4000">
              <a:solidFill>
                <a:srgbClr val="191919"/>
              </a:solidFill>
            </a:endParaRPr>
          </a:p>
        </p:txBody>
      </p:sp>
      <p:cxnSp>
        <p:nvCxnSpPr>
          <p:cNvPr id="234" name="Google Shape;234;p21"/>
          <p:cNvCxnSpPr>
            <a:stCxn id="214" idx="2"/>
            <a:endCxn id="216" idx="0"/>
          </p:cNvCxnSpPr>
          <p:nvPr/>
        </p:nvCxnSpPr>
        <p:spPr>
          <a:xfrm>
            <a:off x="1391534" y="1730742"/>
            <a:ext cx="0" cy="649827"/>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21"/>
          <p:cNvCxnSpPr>
            <a:stCxn id="216" idx="2"/>
            <a:endCxn id="218" idx="0"/>
          </p:cNvCxnSpPr>
          <p:nvPr/>
        </p:nvCxnSpPr>
        <p:spPr>
          <a:xfrm>
            <a:off x="1391534" y="3299769"/>
            <a:ext cx="0" cy="649827"/>
          </a:xfrm>
          <a:prstGeom prst="straightConnector1">
            <a:avLst/>
          </a:prstGeom>
          <a:noFill/>
          <a:ln w="9525" cap="flat" cmpd="sng">
            <a:solidFill>
              <a:schemeClr val="dk1"/>
            </a:solidFill>
            <a:prstDash val="solid"/>
            <a:round/>
            <a:headEnd type="none" w="med" len="med"/>
            <a:tailEnd type="none" w="med" len="med"/>
          </a:ln>
        </p:spPr>
      </p:cxnSp>
      <p:sp>
        <p:nvSpPr>
          <p:cNvPr id="16" name="Rectangle 15"/>
          <p:cNvSpPr/>
          <p:nvPr/>
        </p:nvSpPr>
        <p:spPr>
          <a:xfrm>
            <a:off x="2114321" y="1071087"/>
            <a:ext cx="4666662" cy="369332"/>
          </a:xfrm>
          <a:prstGeom prst="rect">
            <a:avLst/>
          </a:prstGeom>
        </p:spPr>
        <p:txBody>
          <a:bodyPr wrap="none">
            <a:spAutoFit/>
          </a:bodyPr>
          <a:lstStyle/>
          <a:p>
            <a:r>
              <a:rPr lang="vi-VN" sz="1800" b="1">
                <a:latin typeface="+mj-lt"/>
              </a:rPr>
              <a:t>TỔNG QUAN VỀ MẠNG NƠ RON TẾ BÀO</a:t>
            </a:r>
          </a:p>
        </p:txBody>
      </p:sp>
      <p:sp>
        <p:nvSpPr>
          <p:cNvPr id="18" name="Rectangle 17"/>
          <p:cNvSpPr/>
          <p:nvPr/>
        </p:nvSpPr>
        <p:spPr>
          <a:xfrm>
            <a:off x="2114321" y="2517003"/>
            <a:ext cx="6918843" cy="646331"/>
          </a:xfrm>
          <a:prstGeom prst="rect">
            <a:avLst/>
          </a:prstGeom>
        </p:spPr>
        <p:txBody>
          <a:bodyPr wrap="square">
            <a:spAutoFit/>
          </a:bodyPr>
          <a:lstStyle/>
          <a:p>
            <a:r>
              <a:rPr lang="vi-VN" sz="1800" b="1">
                <a:latin typeface="+mj-lt"/>
              </a:rPr>
              <a:t>PHƯƠNG PHÁP XÁC ĐỊNH TRỌNG SỐ CỦA MẠNG NƠ RON TẾ BÀO BẬC HAI BẰNG GIẢI THUẬT DI TRUYỀN</a:t>
            </a:r>
          </a:p>
        </p:txBody>
      </p:sp>
      <p:sp>
        <p:nvSpPr>
          <p:cNvPr id="19" name="Rectangle 18"/>
          <p:cNvSpPr/>
          <p:nvPr/>
        </p:nvSpPr>
        <p:spPr>
          <a:xfrm>
            <a:off x="2114321" y="4224530"/>
            <a:ext cx="3536546" cy="369332"/>
          </a:xfrm>
          <a:prstGeom prst="rect">
            <a:avLst/>
          </a:prstGeom>
        </p:spPr>
        <p:txBody>
          <a:bodyPr wrap="none">
            <a:spAutoFit/>
          </a:bodyPr>
          <a:lstStyle/>
          <a:p>
            <a:r>
              <a:rPr lang="vi-VN" sz="1800" b="1">
                <a:latin typeface="+mj-lt"/>
              </a:rPr>
              <a:t>THỰC NGHIỆM VÀ ĐÁNH GIÁ</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7" y="55133"/>
            <a:ext cx="8499764"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3.3. </a:t>
            </a:r>
            <a:r>
              <a:rPr lang="it-IT" sz="1800" b="1">
                <a:latin typeface="Times New Roman" panose="02020603050405020304" pitchFamily="18" charset="0"/>
                <a:ea typeface="Arial" panose="020B0604020202020204" pitchFamily="34" charset="0"/>
              </a:rPr>
              <a:t>CÔNG CỤ THỰC </a:t>
            </a:r>
            <a:r>
              <a:rPr lang="it-IT" sz="1800" b="1" smtClean="0">
                <a:latin typeface="Times New Roman" panose="02020603050405020304" pitchFamily="18" charset="0"/>
                <a:ea typeface="Arial" panose="020B0604020202020204" pitchFamily="34" charset="0"/>
              </a:rPr>
              <a:t>NGHIỆM</a:t>
            </a:r>
            <a:endParaRPr lang="it-IT" sz="1800" b="1">
              <a:latin typeface="Times New Roman" panose="02020603050405020304" pitchFamily="18" charset="0"/>
              <a:ea typeface="Arial" panose="020B0604020202020204" pitchFamily="34" charset="0"/>
            </a:endParaRPr>
          </a:p>
        </p:txBody>
      </p:sp>
      <p:sp>
        <p:nvSpPr>
          <p:cNvPr id="2" name="TextBox 1"/>
          <p:cNvSpPr txBox="1"/>
          <p:nvPr/>
        </p:nvSpPr>
        <p:spPr>
          <a:xfrm>
            <a:off x="1122220" y="1122219"/>
            <a:ext cx="7412180" cy="3000821"/>
          </a:xfrm>
          <a:prstGeom prst="rect">
            <a:avLst/>
          </a:prstGeom>
          <a:noFill/>
        </p:spPr>
        <p:txBody>
          <a:bodyPr wrap="square" rtlCol="0">
            <a:spAutoFit/>
          </a:bodyPr>
          <a:lstStyle/>
          <a:p>
            <a:pPr>
              <a:lnSpc>
                <a:spcPct val="150000"/>
              </a:lnSpc>
            </a:pPr>
            <a:r>
              <a:rPr lang="vi-VN" smtClean="0">
                <a:latin typeface="+mj-lt"/>
              </a:rPr>
              <a:t>Ngôn ngữ lập trình: Python</a:t>
            </a:r>
          </a:p>
          <a:p>
            <a:pPr>
              <a:lnSpc>
                <a:spcPct val="150000"/>
              </a:lnSpc>
            </a:pPr>
            <a:r>
              <a:rPr lang="vi-VN">
                <a:latin typeface="+mj-lt"/>
              </a:rPr>
              <a:t>Công cụ lập trình: Visual studio </a:t>
            </a:r>
            <a:r>
              <a:rPr lang="vi-VN" smtClean="0">
                <a:latin typeface="+mj-lt"/>
              </a:rPr>
              <a:t>code</a:t>
            </a:r>
          </a:p>
          <a:p>
            <a:pPr>
              <a:lnSpc>
                <a:spcPct val="150000"/>
              </a:lnSpc>
            </a:pPr>
            <a:r>
              <a:rPr lang="vi-VN" smtClean="0">
                <a:latin typeface="+mj-lt"/>
              </a:rPr>
              <a:t>Các thư viện sử dụng: </a:t>
            </a:r>
          </a:p>
          <a:p>
            <a:pPr marL="285750" lvl="2" indent="-285750">
              <a:lnSpc>
                <a:spcPct val="150000"/>
              </a:lnSpc>
              <a:buFontTx/>
              <a:buChar char="-"/>
            </a:pPr>
            <a:r>
              <a:rPr lang="vi-VN" smtClean="0">
                <a:latin typeface="+mj-lt"/>
              </a:rPr>
              <a:t>Numpy: Hỗ trợ tính toán với ma trận.</a:t>
            </a:r>
          </a:p>
          <a:p>
            <a:pPr marL="285750" lvl="2" indent="-285750">
              <a:lnSpc>
                <a:spcPct val="150000"/>
              </a:lnSpc>
              <a:buFontTx/>
              <a:buChar char="-"/>
            </a:pPr>
            <a:r>
              <a:rPr lang="vi-VN" smtClean="0">
                <a:latin typeface="+mj-lt"/>
              </a:rPr>
              <a:t>PIL: Cung cấp các chức năng đọc, ghi ảnh, dùng cho khâu tiền xử lý dữ liệu</a:t>
            </a:r>
          </a:p>
          <a:p>
            <a:pPr marL="285750" lvl="2" indent="-285750">
              <a:lnSpc>
                <a:spcPct val="150000"/>
              </a:lnSpc>
              <a:buFontTx/>
              <a:buChar char="-"/>
            </a:pPr>
            <a:r>
              <a:rPr lang="vi-VN">
                <a:latin typeface="+mj-lt"/>
              </a:rPr>
              <a:t>Scipy: Là thư viện mã nguồn mở của Python chuyên dùng cho toán học, khoa học và kỹ thuật. Các thao tác mà Scipy cung cấp bao gồm tích chập, đạo hàm, vi phân, giải phương trình vi phân</a:t>
            </a:r>
            <a:r>
              <a:rPr lang="vi-VN" smtClean="0">
                <a:latin typeface="+mj-lt"/>
              </a:rPr>
              <a:t>,… </a:t>
            </a:r>
            <a:endParaRPr lang="vi-VN">
              <a:latin typeface="+mj-lt"/>
            </a:endParaRPr>
          </a:p>
          <a:p>
            <a:pPr marL="285750" lvl="2" indent="-285750">
              <a:lnSpc>
                <a:spcPct val="150000"/>
              </a:lnSpc>
              <a:buFontTx/>
              <a:buChar char="-"/>
            </a:pPr>
            <a:r>
              <a:rPr lang="vi-VN">
                <a:latin typeface="+mj-lt"/>
              </a:rPr>
              <a:t>Numba: Thư viện này được dùng để cải thiện tốc độ chạy cho Python</a:t>
            </a:r>
            <a:r>
              <a:rPr lang="vi-VN" smtClean="0">
                <a:latin typeface="+mj-lt"/>
              </a:rPr>
              <a:t>.</a:t>
            </a:r>
            <a:endParaRPr lang="vi-VN">
              <a:latin typeface="+mj-lt"/>
            </a:endParaRPr>
          </a:p>
        </p:txBody>
      </p:sp>
    </p:spTree>
    <p:extLst>
      <p:ext uri="{BB962C8B-B14F-4D97-AF65-F5344CB8AC3E}">
        <p14:creationId xmlns:p14="http://schemas.microsoft.com/office/powerpoint/2010/main" val="19400804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7" y="55133"/>
            <a:ext cx="8499764" cy="471339"/>
          </a:xfrm>
          <a:prstGeom prst="rect">
            <a:avLst/>
          </a:prstGeom>
          <a:noFill/>
          <a:ln>
            <a:noFill/>
          </a:ln>
        </p:spPr>
        <p:txBody>
          <a:bodyPr spcFirstLastPara="1" wrap="square" lIns="91425" tIns="91425" rIns="91425" bIns="91425" anchor="ctr" anchorCtr="0">
            <a:noAutofit/>
          </a:bodyPr>
          <a:lstStyle/>
          <a:p>
            <a:pPr lvl="0" algn="ctr"/>
            <a:r>
              <a:rPr lang="vi-VN" sz="1800" b="1" smtClean="0">
                <a:latin typeface="Times New Roman" panose="02020603050405020304" pitchFamily="18" charset="0"/>
                <a:ea typeface="Arial" panose="020B0604020202020204" pitchFamily="34" charset="0"/>
              </a:rPr>
              <a:t>3.4. </a:t>
            </a:r>
            <a:r>
              <a:rPr lang="vi-VN" sz="1800" b="1">
                <a:latin typeface="Times New Roman" panose="02020603050405020304" pitchFamily="18" charset="0"/>
                <a:ea typeface="Arial" panose="020B0604020202020204" pitchFamily="34" charset="0"/>
              </a:rPr>
              <a:t>CÁC TIÊU CHÍ ĐÁNH </a:t>
            </a:r>
            <a:r>
              <a:rPr lang="vi-VN" sz="1800" b="1" smtClean="0">
                <a:latin typeface="Times New Roman" panose="02020603050405020304" pitchFamily="18" charset="0"/>
                <a:ea typeface="Arial" panose="020B0604020202020204" pitchFamily="34" charset="0"/>
              </a:rPr>
              <a:t>GIÁ</a:t>
            </a:r>
            <a:endParaRPr lang="vi-VN" sz="1800" b="1">
              <a:solidFill>
                <a:srgbClr val="191919"/>
              </a:solidFill>
              <a:latin typeface="Didact Gothic"/>
              <a:ea typeface="Didact Gothic"/>
              <a:cs typeface="Didact Gothic"/>
              <a:sym typeface="Didact Gothic"/>
            </a:endParaRPr>
          </a:p>
        </p:txBody>
      </p:sp>
      <p:sp>
        <p:nvSpPr>
          <p:cNvPr id="2" name="Rectangle 1"/>
          <p:cNvSpPr/>
          <p:nvPr/>
        </p:nvSpPr>
        <p:spPr>
          <a:xfrm>
            <a:off x="810491" y="761545"/>
            <a:ext cx="7730836" cy="3647152"/>
          </a:xfrm>
          <a:prstGeom prst="rect">
            <a:avLst/>
          </a:prstGeom>
        </p:spPr>
        <p:txBody>
          <a:bodyPr wrap="square">
            <a:spAutoFit/>
          </a:bodyPr>
          <a:lstStyle/>
          <a:p>
            <a:pPr>
              <a:lnSpc>
                <a:spcPct val="150000"/>
              </a:lnSpc>
            </a:pPr>
            <a:r>
              <a:rPr lang="vi-VN" smtClean="0">
                <a:latin typeface="+mj-lt"/>
              </a:rPr>
              <a:t>Đánh giá định lượng:</a:t>
            </a:r>
          </a:p>
          <a:p>
            <a:pPr marL="285750" indent="-285750">
              <a:lnSpc>
                <a:spcPct val="150000"/>
              </a:lnSpc>
              <a:buFontTx/>
              <a:buChar char="-"/>
            </a:pPr>
            <a:r>
              <a:rPr lang="vi-VN" smtClean="0">
                <a:latin typeface="+mj-lt"/>
              </a:rPr>
              <a:t>Sai </a:t>
            </a:r>
            <a:r>
              <a:rPr lang="vi-VN">
                <a:latin typeface="+mj-lt"/>
              </a:rPr>
              <a:t>số: là tỉ lệ số điểm ảnh sai lệch trên toàn bộ điểm ảnh của ảnh đầu </a:t>
            </a:r>
            <a:r>
              <a:rPr lang="vi-VN" smtClean="0">
                <a:latin typeface="+mj-lt"/>
              </a:rPr>
              <a:t>ra sau khi chạy mạng nơ ron </a:t>
            </a:r>
            <a:r>
              <a:rPr lang="vi-VN">
                <a:latin typeface="+mj-lt"/>
              </a:rPr>
              <a:t>so với ảnh đầu ra mong muốn</a:t>
            </a:r>
            <a:r>
              <a:rPr lang="vi-VN" smtClean="0">
                <a:latin typeface="+mj-lt"/>
              </a:rPr>
              <a:t>. Đồng thời cũng so sánh giữa sai số với bộ dữ liệu huấn luyện và bộ dữ liệu đánh giá.</a:t>
            </a:r>
            <a:endParaRPr lang="vi-VN">
              <a:latin typeface="+mj-lt"/>
            </a:endParaRPr>
          </a:p>
          <a:p>
            <a:pPr marL="285750" indent="-285750">
              <a:lnSpc>
                <a:spcPct val="150000"/>
              </a:lnSpc>
              <a:buFontTx/>
              <a:buChar char="-"/>
            </a:pPr>
            <a:r>
              <a:rPr lang="vi-VN" smtClean="0">
                <a:latin typeface="+mj-lt"/>
              </a:rPr>
              <a:t>Thời </a:t>
            </a:r>
            <a:r>
              <a:rPr lang="vi-VN">
                <a:latin typeface="+mj-lt"/>
              </a:rPr>
              <a:t>gian chạy: là thời gian tối ưu bộ trọng số đến thi đạt được sai số cho phép hoặc cho đến khi thuật toán chạy đến số vòng lặp nhất định</a:t>
            </a:r>
            <a:r>
              <a:rPr lang="vi-VN" smtClean="0">
                <a:latin typeface="+mj-lt"/>
              </a:rPr>
              <a:t>. </a:t>
            </a:r>
          </a:p>
          <a:p>
            <a:pPr>
              <a:lnSpc>
                <a:spcPct val="150000"/>
              </a:lnSpc>
            </a:pPr>
            <a:r>
              <a:rPr lang="vi-VN" smtClean="0">
                <a:latin typeface="+mj-lt"/>
              </a:rPr>
              <a:t>Đánh giá định tính: Nhận xét ảnh đã tách biên với các tiêu chí như: </a:t>
            </a:r>
          </a:p>
          <a:p>
            <a:pPr marL="285750" indent="-285750">
              <a:lnSpc>
                <a:spcPct val="150000"/>
              </a:lnSpc>
              <a:buFontTx/>
              <a:buChar char="-"/>
            </a:pPr>
            <a:r>
              <a:rPr lang="vi-VN" smtClean="0">
                <a:latin typeface="+mj-lt"/>
              </a:rPr>
              <a:t>Độ dày của nét biên.</a:t>
            </a:r>
          </a:p>
          <a:p>
            <a:pPr marL="285750" indent="-285750">
              <a:lnSpc>
                <a:spcPct val="150000"/>
              </a:lnSpc>
              <a:buFontTx/>
              <a:buChar char="-"/>
            </a:pPr>
            <a:r>
              <a:rPr lang="vi-VN" smtClean="0">
                <a:latin typeface="+mj-lt"/>
              </a:rPr>
              <a:t>Biên liên tục hay đứt quãng.</a:t>
            </a:r>
          </a:p>
          <a:p>
            <a:pPr marL="285750" indent="-285750">
              <a:lnSpc>
                <a:spcPct val="150000"/>
              </a:lnSpc>
              <a:buFontTx/>
              <a:buChar char="-"/>
            </a:pPr>
            <a:r>
              <a:rPr lang="vi-VN" smtClean="0">
                <a:latin typeface="+mj-lt"/>
              </a:rPr>
              <a:t>Ảnh có để sót lại vùng xám chưa xóa.</a:t>
            </a:r>
          </a:p>
          <a:p>
            <a:pPr marL="285750" indent="-285750">
              <a:lnSpc>
                <a:spcPct val="150000"/>
              </a:lnSpc>
              <a:buFontTx/>
              <a:buChar char="-"/>
            </a:pPr>
            <a:r>
              <a:rPr lang="vi-VN" smtClean="0">
                <a:latin typeface="+mj-lt"/>
              </a:rPr>
              <a:t>Khả năng nhận diện biên của ảnh.</a:t>
            </a:r>
          </a:p>
        </p:txBody>
      </p:sp>
    </p:spTree>
    <p:extLst>
      <p:ext uri="{BB962C8B-B14F-4D97-AF65-F5344CB8AC3E}">
        <p14:creationId xmlns:p14="http://schemas.microsoft.com/office/powerpoint/2010/main" val="80298389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7" y="55133"/>
            <a:ext cx="8499764" cy="471339"/>
          </a:xfrm>
          <a:prstGeom prst="rect">
            <a:avLst/>
          </a:prstGeom>
          <a:noFill/>
          <a:ln>
            <a:noFill/>
          </a:ln>
        </p:spPr>
        <p:txBody>
          <a:bodyPr spcFirstLastPara="1" wrap="square" lIns="91425" tIns="91425" rIns="91425" bIns="91425" anchor="ctr" anchorCtr="0">
            <a:noAutofit/>
          </a:bodyPr>
          <a:lstStyle/>
          <a:p>
            <a:pPr lvl="0" algn="ctr"/>
            <a:r>
              <a:rPr lang="vi-VN" sz="1800" b="1" smtClean="0">
                <a:latin typeface="Times New Roman" panose="02020603050405020304" pitchFamily="18" charset="0"/>
                <a:ea typeface="Arial" panose="020B0604020202020204" pitchFamily="34" charset="0"/>
              </a:rPr>
              <a:t>3.5</a:t>
            </a:r>
            <a:r>
              <a:rPr lang="vi-VN" sz="1800" b="1">
                <a:latin typeface="Times New Roman" panose="02020603050405020304" pitchFamily="18" charset="0"/>
                <a:ea typeface="Arial" panose="020B0604020202020204" pitchFamily="34" charset="0"/>
              </a:rPr>
              <a:t>. THỰC NGHIỆM VÀ ĐÁNH </a:t>
            </a:r>
            <a:r>
              <a:rPr lang="vi-VN" sz="1800" b="1" smtClean="0">
                <a:latin typeface="Times New Roman" panose="02020603050405020304" pitchFamily="18" charset="0"/>
                <a:ea typeface="Arial" panose="020B0604020202020204" pitchFamily="34" charset="0"/>
              </a:rPr>
              <a:t>GIÁ</a:t>
            </a:r>
            <a:endParaRPr lang="vi-VN" sz="1800" b="1">
              <a:solidFill>
                <a:srgbClr val="191919"/>
              </a:solidFill>
              <a:latin typeface="Didact Gothic"/>
              <a:ea typeface="Didact Gothic"/>
              <a:cs typeface="Didact Gothic"/>
              <a:sym typeface="Didact Gothic"/>
            </a:endParaRPr>
          </a:p>
        </p:txBody>
      </p:sp>
      <p:sp>
        <p:nvSpPr>
          <p:cNvPr id="2" name="TextBox 1"/>
          <p:cNvSpPr txBox="1"/>
          <p:nvPr/>
        </p:nvSpPr>
        <p:spPr>
          <a:xfrm>
            <a:off x="768929" y="602673"/>
            <a:ext cx="7877174" cy="4185761"/>
          </a:xfrm>
          <a:prstGeom prst="rect">
            <a:avLst/>
          </a:prstGeom>
          <a:noFill/>
        </p:spPr>
        <p:txBody>
          <a:bodyPr wrap="square" rtlCol="0">
            <a:spAutoFit/>
          </a:bodyPr>
          <a:lstStyle/>
          <a:p>
            <a:r>
              <a:rPr lang="vi-VN" smtClean="0">
                <a:latin typeface="+mj-lt"/>
              </a:rPr>
              <a:t>Thử nghiệm thuật toán và đưa ra kết quả đánh giá:</a:t>
            </a:r>
          </a:p>
          <a:p>
            <a:pPr marL="285750" indent="-285750">
              <a:buFontTx/>
              <a:buChar char="-"/>
            </a:pPr>
            <a:r>
              <a:rPr lang="vi-VN" smtClean="0">
                <a:latin typeface="+mj-lt"/>
              </a:rPr>
              <a:t>Bộ dữ liệu huấn luyện và đánh giá: </a:t>
            </a:r>
          </a:p>
          <a:p>
            <a:pPr lvl="1"/>
            <a:r>
              <a:rPr lang="vi-VN" smtClean="0">
                <a:latin typeface="+mj-lt"/>
              </a:rPr>
              <a:t>	Bộ </a:t>
            </a:r>
            <a:r>
              <a:rPr lang="vi-VN">
                <a:latin typeface="+mj-lt"/>
              </a:rPr>
              <a:t>1: 87% bộ dữ liệu dùng để huấn luyện (các bộ dữ liệu dùng để huấn luyện sẽ là các bộ có </a:t>
            </a:r>
            <a:r>
              <a:rPr lang="vi-VN" smtClean="0">
                <a:latin typeface="+mj-lt"/>
              </a:rPr>
              <a:t>	kích </a:t>
            </a:r>
            <a:r>
              <a:rPr lang="vi-VN">
                <a:latin typeface="+mj-lt"/>
              </a:rPr>
              <a:t>thước lớn), 13% còn lại dùng để đánh giá (chứa các bộ dữ liệu kích thước nhỏ)</a:t>
            </a:r>
          </a:p>
          <a:p>
            <a:pPr lvl="1"/>
            <a:r>
              <a:rPr lang="vi-VN" smtClean="0">
                <a:latin typeface="+mj-lt"/>
              </a:rPr>
              <a:t>	Bộ 2: </a:t>
            </a:r>
            <a:r>
              <a:rPr lang="vi-VN">
                <a:latin typeface="+mj-lt"/>
              </a:rPr>
              <a:t>87% bộ dữ liệu dùng để huấn luyện (các bộ dữ liệu dùng để huấn luyện sẽ là các bộ có </a:t>
            </a:r>
            <a:r>
              <a:rPr lang="vi-VN" smtClean="0">
                <a:latin typeface="+mj-lt"/>
              </a:rPr>
              <a:t>	kích </a:t>
            </a:r>
            <a:r>
              <a:rPr lang="vi-VN">
                <a:latin typeface="+mj-lt"/>
              </a:rPr>
              <a:t>thước nhỏ), 13% còn lại dùng để đánh giá (chứa các bộ dữ liệu kích thước lớn)</a:t>
            </a:r>
          </a:p>
          <a:p>
            <a:pPr lvl="1"/>
            <a:r>
              <a:rPr lang="vi-VN" smtClean="0">
                <a:latin typeface="+mj-lt"/>
              </a:rPr>
              <a:t>	Bộ 3: </a:t>
            </a:r>
            <a:r>
              <a:rPr lang="vi-VN">
                <a:latin typeface="+mj-lt"/>
              </a:rPr>
              <a:t>50% bộ dữ liệu dùng để huấn luyện (các bộ dữ liệu dùng để huấn luyện gồm các bộ có </a:t>
            </a:r>
            <a:r>
              <a:rPr lang="vi-VN" smtClean="0">
                <a:latin typeface="+mj-lt"/>
              </a:rPr>
              <a:t>	kích </a:t>
            </a:r>
            <a:r>
              <a:rPr lang="vi-VN">
                <a:latin typeface="+mj-lt"/>
              </a:rPr>
              <a:t>thước lớn và nhỏ), 50% còn lại dùng để đánh giá (chứa cả các bộ dữ liệu kích thước và </a:t>
            </a:r>
            <a:r>
              <a:rPr lang="vi-VN" smtClean="0">
                <a:latin typeface="+mj-lt"/>
              </a:rPr>
              <a:t>	nhỏ)</a:t>
            </a:r>
          </a:p>
          <a:p>
            <a:pPr marL="285750" indent="-285750">
              <a:buFontTx/>
              <a:buChar char="-"/>
            </a:pPr>
            <a:r>
              <a:rPr lang="vi-VN" smtClean="0">
                <a:latin typeface="+mj-lt"/>
              </a:rPr>
              <a:t>Bộ trọng số ban đầu:</a:t>
            </a:r>
          </a:p>
          <a:p>
            <a:r>
              <a:rPr lang="vi-VN">
                <a:latin typeface="+mj-lt"/>
              </a:rPr>
              <a:t>	</a:t>
            </a:r>
            <a:r>
              <a:rPr lang="vi-VN" smtClean="0">
                <a:latin typeface="+mj-lt"/>
              </a:rPr>
              <a:t>Bộ </a:t>
            </a:r>
            <a:r>
              <a:rPr lang="vi-VN">
                <a:latin typeface="+mj-lt"/>
              </a:rPr>
              <a:t>1: Tất cả các trọng số đều bằng 0. </a:t>
            </a:r>
          </a:p>
          <a:p>
            <a:r>
              <a:rPr lang="vi-VN">
                <a:latin typeface="+mj-lt"/>
              </a:rPr>
              <a:t>	</a:t>
            </a:r>
            <a:r>
              <a:rPr lang="vi-VN" smtClean="0">
                <a:latin typeface="+mj-lt"/>
              </a:rPr>
              <a:t>Bộ </a:t>
            </a:r>
            <a:r>
              <a:rPr lang="vi-VN">
                <a:latin typeface="+mj-lt"/>
              </a:rPr>
              <a:t>2: Các trọng số sẽ có giá trị thực ngẫu nhiên trong khoảng (-10;10)</a:t>
            </a:r>
          </a:p>
          <a:p>
            <a:r>
              <a:rPr lang="vi-VN">
                <a:latin typeface="+mj-lt"/>
              </a:rPr>
              <a:t>	</a:t>
            </a:r>
            <a:r>
              <a:rPr lang="vi-VN" smtClean="0">
                <a:latin typeface="+mj-lt"/>
              </a:rPr>
              <a:t>Bộ </a:t>
            </a:r>
            <a:r>
              <a:rPr lang="vi-VN">
                <a:latin typeface="+mj-lt"/>
              </a:rPr>
              <a:t>3: Bộ trọng số cố định</a:t>
            </a:r>
          </a:p>
          <a:p>
            <a:pPr marL="285750" indent="-285750">
              <a:buFontTx/>
              <a:buChar char="-"/>
            </a:pPr>
            <a:r>
              <a:rPr lang="vi-VN" smtClean="0">
                <a:latin typeface="+mj-lt"/>
              </a:rPr>
              <a:t>Giá trị khởi đầu của phương trình vi phân:</a:t>
            </a:r>
          </a:p>
          <a:p>
            <a:r>
              <a:rPr lang="vi-VN">
                <a:latin typeface="+mj-lt"/>
              </a:rPr>
              <a:t>	</a:t>
            </a:r>
            <a:r>
              <a:rPr lang="vi-VN" smtClean="0">
                <a:latin typeface="+mj-lt"/>
              </a:rPr>
              <a:t>Bộ </a:t>
            </a:r>
            <a:r>
              <a:rPr lang="vi-VN">
                <a:latin typeface="+mj-lt"/>
              </a:rPr>
              <a:t>1: Giá trị khởi đầu là ma trận 0 (ma trận chứa toàn số 0).</a:t>
            </a:r>
          </a:p>
          <a:p>
            <a:r>
              <a:rPr lang="vi-VN">
                <a:latin typeface="+mj-lt"/>
              </a:rPr>
              <a:t>	</a:t>
            </a:r>
            <a:r>
              <a:rPr lang="vi-VN" smtClean="0">
                <a:latin typeface="+mj-lt"/>
              </a:rPr>
              <a:t>Bộ </a:t>
            </a:r>
            <a:r>
              <a:rPr lang="vi-VN">
                <a:latin typeface="+mj-lt"/>
              </a:rPr>
              <a:t>2: Giá trị khởi đầu là ma trận ảnh đầu vào</a:t>
            </a:r>
            <a:r>
              <a:rPr lang="vi-VN" smtClean="0">
                <a:latin typeface="+mj-lt"/>
              </a:rPr>
              <a:t>.</a:t>
            </a:r>
          </a:p>
          <a:p>
            <a:pPr marL="285750" indent="-285750">
              <a:buFontTx/>
              <a:buChar char="-"/>
            </a:pPr>
            <a:r>
              <a:rPr lang="vi-VN">
                <a:latin typeface="+mj-lt"/>
              </a:rPr>
              <a:t>Time step: dt = 0.05 và dt = 1</a:t>
            </a:r>
          </a:p>
          <a:p>
            <a:pPr marL="285750" indent="-285750">
              <a:buFontTx/>
              <a:buChar char="-"/>
            </a:pPr>
            <a:r>
              <a:rPr lang="vi-VN" smtClean="0">
                <a:latin typeface="+mj-lt"/>
              </a:rPr>
              <a:t>Số lần lai khi xét một trọng số: số lần lai bằng 1 và số lần lai bằng 5.</a:t>
            </a:r>
          </a:p>
          <a:p>
            <a:pPr marL="285750" indent="-285750">
              <a:buFontTx/>
              <a:buChar char="-"/>
            </a:pPr>
            <a:r>
              <a:rPr lang="vi-VN">
                <a:latin typeface="+mj-lt"/>
              </a:rPr>
              <a:t>Số lần duyệt qua toàn bộ bộ trọng số: </a:t>
            </a:r>
            <a:r>
              <a:rPr lang="vi-VN" smtClean="0">
                <a:latin typeface="+mj-lt"/>
              </a:rPr>
              <a:t>5 lần, 25 lần, 50 lần</a:t>
            </a:r>
            <a:endParaRPr lang="vi-VN">
              <a:latin typeface="+mj-lt"/>
            </a:endParaRPr>
          </a:p>
        </p:txBody>
      </p:sp>
    </p:spTree>
    <p:extLst>
      <p:ext uri="{BB962C8B-B14F-4D97-AF65-F5344CB8AC3E}">
        <p14:creationId xmlns:p14="http://schemas.microsoft.com/office/powerpoint/2010/main" val="419305451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44696" y="649690"/>
            <a:ext cx="7877174" cy="523220"/>
          </a:xfrm>
          <a:prstGeom prst="rect">
            <a:avLst/>
          </a:prstGeom>
          <a:noFill/>
        </p:spPr>
        <p:txBody>
          <a:bodyPr wrap="square" rtlCol="0">
            <a:spAutoFit/>
          </a:bodyPr>
          <a:lstStyle/>
          <a:p>
            <a:r>
              <a:rPr lang="vi-VN" smtClean="0">
                <a:latin typeface="+mj-lt"/>
              </a:rPr>
              <a:t>- Bộ trọng số tìm được từ giải thuật GA cho mạng nơ ron tế bào bậc hai có khả năng tách biên tốt với ảnh đen trắng và kém hơn với ảnh màu</a:t>
            </a:r>
            <a:endParaRPr lang="vi-VN">
              <a:latin typeface="+mj-lt"/>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1740" y="1229066"/>
            <a:ext cx="2597076" cy="1731384"/>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1740" y="3117723"/>
            <a:ext cx="2597076" cy="1945068"/>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8191" y="1229066"/>
            <a:ext cx="2597076" cy="1731384"/>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58191" y="3117723"/>
            <a:ext cx="2597076" cy="1945067"/>
          </a:xfrm>
          <a:prstGeom prst="rect">
            <a:avLst/>
          </a:prstGeom>
          <a:ln>
            <a:noFill/>
          </a:ln>
          <a:effectLst>
            <a:outerShdw blurRad="292100" dist="139700" dir="2700000" algn="tl" rotWithShape="0">
              <a:srgbClr val="333333">
                <a:alpha val="65000"/>
              </a:srgbClr>
            </a:outerShdw>
          </a:effectLst>
        </p:spPr>
      </p:pic>
      <p:sp>
        <p:nvSpPr>
          <p:cNvPr id="8" name="Google Shape;708;p33"/>
          <p:cNvSpPr txBox="1"/>
          <p:nvPr/>
        </p:nvSpPr>
        <p:spPr>
          <a:xfrm>
            <a:off x="644237" y="55133"/>
            <a:ext cx="8499764" cy="471339"/>
          </a:xfrm>
          <a:prstGeom prst="rect">
            <a:avLst/>
          </a:prstGeom>
          <a:noFill/>
          <a:ln>
            <a:noFill/>
          </a:ln>
        </p:spPr>
        <p:txBody>
          <a:bodyPr spcFirstLastPara="1" wrap="square" lIns="91425" tIns="91425" rIns="91425" bIns="91425" anchor="ctr" anchorCtr="0">
            <a:noAutofit/>
          </a:bodyPr>
          <a:lstStyle/>
          <a:p>
            <a:pPr lvl="0" algn="ctr"/>
            <a:r>
              <a:rPr lang="vi-VN" sz="1800" b="1" smtClean="0">
                <a:latin typeface="Times New Roman" panose="02020603050405020304" pitchFamily="18" charset="0"/>
                <a:ea typeface="Arial" panose="020B0604020202020204" pitchFamily="34" charset="0"/>
              </a:rPr>
              <a:t>3.5</a:t>
            </a:r>
            <a:r>
              <a:rPr lang="vi-VN" sz="1800" b="1">
                <a:latin typeface="Times New Roman" panose="02020603050405020304" pitchFamily="18" charset="0"/>
                <a:ea typeface="Arial" panose="020B0604020202020204" pitchFamily="34" charset="0"/>
              </a:rPr>
              <a:t>. THỰC NGHIỆM VÀ ĐÁNH </a:t>
            </a:r>
            <a:r>
              <a:rPr lang="vi-VN" sz="1800" b="1" smtClean="0">
                <a:latin typeface="Times New Roman" panose="02020603050405020304" pitchFamily="18" charset="0"/>
                <a:ea typeface="Arial" panose="020B0604020202020204" pitchFamily="34" charset="0"/>
              </a:rPr>
              <a:t>GIÁ</a:t>
            </a:r>
            <a:endParaRPr lang="vi-VN" sz="1800" b="1">
              <a:solidFill>
                <a:srgbClr val="191919"/>
              </a:solidFill>
              <a:latin typeface="Didact Gothic"/>
              <a:ea typeface="Didact Gothic"/>
              <a:cs typeface="Didact Gothic"/>
              <a:sym typeface="Didact Gothic"/>
            </a:endParaRPr>
          </a:p>
        </p:txBody>
      </p:sp>
    </p:spTree>
    <p:extLst>
      <p:ext uri="{BB962C8B-B14F-4D97-AF65-F5344CB8AC3E}">
        <p14:creationId xmlns:p14="http://schemas.microsoft.com/office/powerpoint/2010/main" val="33187935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69819" y="789710"/>
            <a:ext cx="7181200" cy="1169551"/>
          </a:xfrm>
          <a:prstGeom prst="rect">
            <a:avLst/>
          </a:prstGeom>
          <a:noFill/>
        </p:spPr>
        <p:txBody>
          <a:bodyPr wrap="square" rtlCol="0">
            <a:spAutoFit/>
          </a:bodyPr>
          <a:lstStyle/>
          <a:p>
            <a:r>
              <a:rPr lang="vi-VN" smtClean="0">
                <a:latin typeface="+mj-lt"/>
              </a:rPr>
              <a:t>Đồ án được sử dụng làm một phần trong:</a:t>
            </a:r>
          </a:p>
          <a:p>
            <a:pPr marL="285750" indent="-285750">
              <a:buFontTx/>
              <a:buChar char="-"/>
            </a:pPr>
            <a:r>
              <a:rPr lang="vi-VN">
                <a:latin typeface="+mj-lt"/>
                <a:hlinkClick r:id="rId2"/>
              </a:rPr>
              <a:t>Đăng trên tạp trí quốc tế FCIS: https</a:t>
            </a:r>
            <a:r>
              <a:rPr lang="vi-VN">
                <a:latin typeface="+mj-lt"/>
                <a:hlinkClick r:id="rId2"/>
              </a:rPr>
              <a:t>://</a:t>
            </a:r>
            <a:r>
              <a:rPr lang="vi-VN" smtClean="0">
                <a:latin typeface="+mj-lt"/>
                <a:hlinkClick r:id="rId2"/>
              </a:rPr>
              <a:t>drpress.org/ojs/index.php/fcis/article/view/15749</a:t>
            </a:r>
            <a:endParaRPr lang="vi-VN" smtClean="0">
              <a:latin typeface="+mj-lt"/>
            </a:endParaRPr>
          </a:p>
          <a:p>
            <a:pPr marL="285750" indent="-285750">
              <a:buFontTx/>
              <a:buChar char="-"/>
            </a:pPr>
            <a:r>
              <a:rPr lang="vi-VN" smtClean="0">
                <a:latin typeface="+mj-lt"/>
              </a:rPr>
              <a:t>Bài báo số A-11 trong danh sách (tại hội nghị quốc tế IEEE tại Thái Lan): https</a:t>
            </a:r>
            <a:r>
              <a:rPr lang="vi-VN">
                <a:latin typeface="+mj-lt"/>
              </a:rPr>
              <a:t>://docs.google.com/spreadsheets/d/16mTEhRDwpDKiDtgcTXmQj_-_qFQ2QuwSVbwwz5_rsiY/htmlview</a:t>
            </a:r>
          </a:p>
        </p:txBody>
      </p:sp>
      <p:pic>
        <p:nvPicPr>
          <p:cNvPr id="6" name="Picture 5"/>
          <p:cNvPicPr>
            <a:picLocks noChangeAspect="1"/>
          </p:cNvPicPr>
          <p:nvPr/>
        </p:nvPicPr>
        <p:blipFill>
          <a:blip r:embed="rId3"/>
          <a:stretch>
            <a:fillRect/>
          </a:stretch>
        </p:blipFill>
        <p:spPr>
          <a:xfrm>
            <a:off x="4524816" y="1818129"/>
            <a:ext cx="4454877" cy="3160151"/>
          </a:xfrm>
          <a:prstGeom prst="rect">
            <a:avLst/>
          </a:prstGeom>
        </p:spPr>
      </p:pic>
    </p:spTree>
    <p:extLst>
      <p:ext uri="{BB962C8B-B14F-4D97-AF65-F5344CB8AC3E}">
        <p14:creationId xmlns:p14="http://schemas.microsoft.com/office/powerpoint/2010/main" val="1242547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33"/>
          <p:cNvSpPr txBox="1">
            <a:spLocks noGrp="1"/>
          </p:cNvSpPr>
          <p:nvPr>
            <p:ph type="title"/>
          </p:nvPr>
        </p:nvSpPr>
        <p:spPr>
          <a:xfrm>
            <a:off x="1021338" y="616661"/>
            <a:ext cx="7755516" cy="769321"/>
          </a:xfrm>
          <a:prstGeom prst="rect">
            <a:avLst/>
          </a:prstGeom>
        </p:spPr>
        <p:txBody>
          <a:bodyPr spcFirstLastPara="1" wrap="square" lIns="91425" tIns="91425" rIns="91425" bIns="91425" anchor="b" anchorCtr="0">
            <a:noAutofit/>
          </a:bodyPr>
          <a:lstStyle/>
          <a:p>
            <a:r>
              <a:rPr lang="vi-VN" sz="2000" smtClean="0">
                <a:latin typeface="+mj-lt"/>
              </a:rPr>
              <a:t>CHƯƠNG I: </a:t>
            </a:r>
            <a:br>
              <a:rPr lang="vi-VN" sz="2000" smtClean="0">
                <a:latin typeface="+mj-lt"/>
              </a:rPr>
            </a:br>
            <a:r>
              <a:rPr lang="vi-VN" sz="2000" smtClean="0">
                <a:latin typeface="+mj-lt"/>
              </a:rPr>
              <a:t>TỔNG </a:t>
            </a:r>
            <a:r>
              <a:rPr lang="vi-VN" sz="2000">
                <a:latin typeface="+mj-lt"/>
              </a:rPr>
              <a:t>QUAN VỀ MẠNG NƠ RON TẾ BÀO</a:t>
            </a:r>
          </a:p>
        </p:txBody>
      </p:sp>
      <p:grpSp>
        <p:nvGrpSpPr>
          <p:cNvPr id="2" name="Group 1"/>
          <p:cNvGrpSpPr/>
          <p:nvPr/>
        </p:nvGrpSpPr>
        <p:grpSpPr>
          <a:xfrm>
            <a:off x="4378734" y="2107007"/>
            <a:ext cx="4729281" cy="2481945"/>
            <a:chOff x="1445953" y="1653694"/>
            <a:chExt cx="4729281" cy="2481945"/>
          </a:xfrm>
        </p:grpSpPr>
        <p:grpSp>
          <p:nvGrpSpPr>
            <p:cNvPr id="705" name="Google Shape;705;p33"/>
            <p:cNvGrpSpPr/>
            <p:nvPr/>
          </p:nvGrpSpPr>
          <p:grpSpPr>
            <a:xfrm>
              <a:off x="1445953" y="1653694"/>
              <a:ext cx="4729281" cy="666900"/>
              <a:chOff x="3363913" y="1442275"/>
              <a:chExt cx="4729281" cy="666900"/>
            </a:xfrm>
          </p:grpSpPr>
          <p:sp>
            <p:nvSpPr>
              <p:cNvPr id="708" name="Google Shape;708;p33"/>
              <p:cNvSpPr txBox="1"/>
              <p:nvPr/>
            </p:nvSpPr>
            <p:spPr>
              <a:xfrm>
                <a:off x="4539788" y="1489365"/>
                <a:ext cx="3553406" cy="572700"/>
              </a:xfrm>
              <a:prstGeom prst="rect">
                <a:avLst/>
              </a:prstGeom>
              <a:noFill/>
              <a:ln>
                <a:noFill/>
              </a:ln>
            </p:spPr>
            <p:txBody>
              <a:bodyPr spcFirstLastPara="1" wrap="square" lIns="91425" tIns="91425" rIns="91425" bIns="91425" anchor="ctr" anchorCtr="0">
                <a:noAutofit/>
              </a:bodyPr>
              <a:lstStyle/>
              <a:p>
                <a:pPr lvl="0"/>
                <a:r>
                  <a:rPr lang="vi-VN" sz="1600" b="1" smtClean="0">
                    <a:latin typeface="Times New Roman" panose="02020603050405020304" pitchFamily="18" charset="0"/>
                    <a:ea typeface="Arial" panose="020B0604020202020204" pitchFamily="34" charset="0"/>
                  </a:rPr>
                  <a:t>TỔNG QUAN VỀ MẠNG NƠ RON</a:t>
                </a:r>
                <a:endParaRPr lang="vi-VN" sz="1600" b="1">
                  <a:solidFill>
                    <a:srgbClr val="191919"/>
                  </a:solidFill>
                  <a:latin typeface="Didact Gothic"/>
                  <a:ea typeface="Didact Gothic"/>
                  <a:cs typeface="Didact Gothic"/>
                  <a:sym typeface="Didact Gothic"/>
                </a:endParaRPr>
              </a:p>
            </p:txBody>
          </p:sp>
          <p:sp>
            <p:nvSpPr>
              <p:cNvPr id="709"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smtClean="0">
                    <a:solidFill>
                      <a:srgbClr val="191919"/>
                    </a:solidFill>
                    <a:latin typeface="Old Standard TT"/>
                    <a:ea typeface="Old Standard TT"/>
                    <a:cs typeface="Old Standard TT"/>
                    <a:sym typeface="Old Standard TT"/>
                  </a:rPr>
                  <a:t>1.1</a:t>
                </a:r>
                <a:endParaRPr sz="2400" b="1">
                  <a:solidFill>
                    <a:srgbClr val="191919"/>
                  </a:solidFill>
                  <a:latin typeface="Old Standard TT"/>
                  <a:ea typeface="Old Standard TT"/>
                  <a:cs typeface="Old Standard TT"/>
                  <a:sym typeface="Old Standard TT"/>
                </a:endParaRPr>
              </a:p>
            </p:txBody>
          </p:sp>
        </p:grpSp>
        <p:grpSp>
          <p:nvGrpSpPr>
            <p:cNvPr id="710" name="Google Shape;710;p33"/>
            <p:cNvGrpSpPr/>
            <p:nvPr/>
          </p:nvGrpSpPr>
          <p:grpSpPr>
            <a:xfrm>
              <a:off x="1445953" y="2562583"/>
              <a:ext cx="4729281" cy="666900"/>
              <a:chOff x="3363913" y="2248658"/>
              <a:chExt cx="4729281" cy="666900"/>
            </a:xfrm>
          </p:grpSpPr>
          <p:sp>
            <p:nvSpPr>
              <p:cNvPr id="711" name="Google Shape;711;p33"/>
              <p:cNvSpPr txBox="1"/>
              <p:nvPr/>
            </p:nvSpPr>
            <p:spPr>
              <a:xfrm>
                <a:off x="4539788" y="2295759"/>
                <a:ext cx="3553406" cy="572700"/>
              </a:xfrm>
              <a:prstGeom prst="rect">
                <a:avLst/>
              </a:prstGeom>
              <a:noFill/>
              <a:ln>
                <a:noFill/>
              </a:ln>
            </p:spPr>
            <p:txBody>
              <a:bodyPr spcFirstLastPara="1" wrap="square" lIns="91425" tIns="91425" rIns="91425" bIns="91425" anchor="ctr" anchorCtr="0">
                <a:noAutofit/>
              </a:bodyPr>
              <a:lstStyle/>
              <a:p>
                <a:pPr lvl="0"/>
                <a:r>
                  <a:rPr lang="vi-VN" sz="1600" b="1" smtClean="0">
                    <a:latin typeface="Times New Roman" panose="02020603050405020304" pitchFamily="18" charset="0"/>
                    <a:ea typeface="Arial" panose="020B0604020202020204" pitchFamily="34" charset="0"/>
                  </a:rPr>
                  <a:t>MẠNG NƠ RON TẾ BÀO CHUẨN</a:t>
                </a:r>
                <a:endParaRPr lang="vi-VN" sz="1600" b="1">
                  <a:solidFill>
                    <a:srgbClr val="191919"/>
                  </a:solidFill>
                  <a:latin typeface="Didact Gothic"/>
                  <a:ea typeface="Didact Gothic"/>
                  <a:cs typeface="Didact Gothic"/>
                  <a:sym typeface="Didact Gothic"/>
                </a:endParaRPr>
              </a:p>
            </p:txBody>
          </p:sp>
          <p:sp>
            <p:nvSpPr>
              <p:cNvPr id="713" name="Google Shape;713;p33"/>
              <p:cNvSpPr/>
              <p:nvPr/>
            </p:nvSpPr>
            <p:spPr>
              <a:xfrm>
                <a:off x="3363913" y="2248658"/>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smtClean="0">
                    <a:solidFill>
                      <a:srgbClr val="191919"/>
                    </a:solidFill>
                    <a:latin typeface="Old Standard TT"/>
                    <a:ea typeface="Old Standard TT"/>
                    <a:cs typeface="Old Standard TT"/>
                    <a:sym typeface="Old Standard TT"/>
                  </a:rPr>
                  <a:t>1.2</a:t>
                </a:r>
                <a:endParaRPr sz="2400" b="1">
                  <a:solidFill>
                    <a:srgbClr val="191919"/>
                  </a:solidFill>
                  <a:latin typeface="Old Standard TT"/>
                  <a:ea typeface="Old Standard TT"/>
                  <a:cs typeface="Old Standard TT"/>
                  <a:sym typeface="Old Standard TT"/>
                </a:endParaRPr>
              </a:p>
            </p:txBody>
          </p:sp>
        </p:grpSp>
        <p:grpSp>
          <p:nvGrpSpPr>
            <p:cNvPr id="714" name="Google Shape;714;p33"/>
            <p:cNvGrpSpPr/>
            <p:nvPr/>
          </p:nvGrpSpPr>
          <p:grpSpPr>
            <a:xfrm>
              <a:off x="1445953" y="3468739"/>
              <a:ext cx="4729281" cy="666900"/>
              <a:chOff x="3363913" y="3055042"/>
              <a:chExt cx="4729281" cy="666900"/>
            </a:xfrm>
          </p:grpSpPr>
          <p:sp>
            <p:nvSpPr>
              <p:cNvPr id="716" name="Google Shape;716;p33"/>
              <p:cNvSpPr txBox="1"/>
              <p:nvPr/>
            </p:nvSpPr>
            <p:spPr>
              <a:xfrm>
                <a:off x="4539788" y="3102153"/>
                <a:ext cx="3553406" cy="572700"/>
              </a:xfrm>
              <a:prstGeom prst="rect">
                <a:avLst/>
              </a:prstGeom>
              <a:noFill/>
              <a:ln>
                <a:noFill/>
              </a:ln>
            </p:spPr>
            <p:txBody>
              <a:bodyPr spcFirstLastPara="1" wrap="square" lIns="91425" tIns="91425" rIns="91425" bIns="91425" anchor="ctr" anchorCtr="0">
                <a:noAutofit/>
              </a:bodyPr>
              <a:lstStyle/>
              <a:p>
                <a:pPr lvl="0"/>
                <a:r>
                  <a:rPr lang="vi-VN" sz="1600" b="1" smtClean="0">
                    <a:latin typeface="Times New Roman" panose="02020603050405020304" pitchFamily="18" charset="0"/>
                    <a:ea typeface="Arial" panose="020B0604020202020204" pitchFamily="34" charset="0"/>
                  </a:rPr>
                  <a:t>MẠNG NƠ RON TẾ BÀO BẬC HAI</a:t>
                </a:r>
                <a:endParaRPr lang="vi-VN" sz="1600" b="1">
                  <a:solidFill>
                    <a:srgbClr val="191919"/>
                  </a:solidFill>
                  <a:latin typeface="Didact Gothic"/>
                  <a:ea typeface="Didact Gothic"/>
                  <a:cs typeface="Didact Gothic"/>
                  <a:sym typeface="Didact Gothic"/>
                </a:endParaRPr>
              </a:p>
            </p:txBody>
          </p:sp>
          <p:sp>
            <p:nvSpPr>
              <p:cNvPr id="717" name="Google Shape;717;p33"/>
              <p:cNvSpPr/>
              <p:nvPr/>
            </p:nvSpPr>
            <p:spPr>
              <a:xfrm>
                <a:off x="3363913" y="3055042"/>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smtClean="0">
                    <a:solidFill>
                      <a:srgbClr val="191919"/>
                    </a:solidFill>
                    <a:latin typeface="Old Standard TT"/>
                    <a:ea typeface="Old Standard TT"/>
                    <a:cs typeface="Old Standard TT"/>
                    <a:sym typeface="Old Standard TT"/>
                  </a:rPr>
                  <a:t>1.3</a:t>
                </a:r>
                <a:endParaRPr sz="2400" b="1">
                  <a:solidFill>
                    <a:srgbClr val="191919"/>
                  </a:solidFill>
                  <a:latin typeface="Old Standard TT"/>
                  <a:ea typeface="Old Standard TT"/>
                  <a:cs typeface="Old Standard TT"/>
                  <a:sym typeface="Old Standard TT"/>
                </a:endParaRPr>
              </a:p>
            </p:txBody>
          </p:sp>
        </p:grpSp>
        <p:cxnSp>
          <p:nvCxnSpPr>
            <p:cNvPr id="724" name="Google Shape;724;p33"/>
            <p:cNvCxnSpPr>
              <a:endCxn id="709" idx="3"/>
            </p:cNvCxnSpPr>
            <p:nvPr/>
          </p:nvCxnSpPr>
          <p:spPr>
            <a:xfrm rot="10800000">
              <a:off x="2112728" y="1987134"/>
              <a:ext cx="509100" cy="0"/>
            </a:xfrm>
            <a:prstGeom prst="straightConnector1">
              <a:avLst/>
            </a:prstGeom>
            <a:noFill/>
            <a:ln w="9525" cap="flat" cmpd="sng">
              <a:solidFill>
                <a:schemeClr val="dk1"/>
              </a:solidFill>
              <a:prstDash val="solid"/>
              <a:round/>
              <a:headEnd type="none" w="med" len="med"/>
              <a:tailEnd type="none" w="med" len="med"/>
            </a:ln>
          </p:spPr>
        </p:cxnSp>
        <p:cxnSp>
          <p:nvCxnSpPr>
            <p:cNvPr id="725" name="Google Shape;725;p33"/>
            <p:cNvCxnSpPr>
              <a:endCxn id="713" idx="3"/>
            </p:cNvCxnSpPr>
            <p:nvPr/>
          </p:nvCxnSpPr>
          <p:spPr>
            <a:xfrm rot="10800000">
              <a:off x="2112728" y="2896039"/>
              <a:ext cx="509100" cy="0"/>
            </a:xfrm>
            <a:prstGeom prst="straightConnector1">
              <a:avLst/>
            </a:prstGeom>
            <a:noFill/>
            <a:ln w="9525" cap="flat" cmpd="sng">
              <a:solidFill>
                <a:schemeClr val="dk1"/>
              </a:solidFill>
              <a:prstDash val="solid"/>
              <a:round/>
              <a:headEnd type="none" w="med" len="med"/>
              <a:tailEnd type="none" w="med" len="med"/>
            </a:ln>
          </p:spPr>
        </p:cxnSp>
        <p:cxnSp>
          <p:nvCxnSpPr>
            <p:cNvPr id="726" name="Google Shape;726;p33"/>
            <p:cNvCxnSpPr>
              <a:endCxn id="717" idx="3"/>
            </p:cNvCxnSpPr>
            <p:nvPr/>
          </p:nvCxnSpPr>
          <p:spPr>
            <a:xfrm rot="10800000">
              <a:off x="2112728" y="3802209"/>
              <a:ext cx="509100" cy="0"/>
            </a:xfrm>
            <a:prstGeom prst="straightConnector1">
              <a:avLst/>
            </a:prstGeom>
            <a:noFill/>
            <a:ln w="9525" cap="flat" cmpd="sng">
              <a:solidFill>
                <a:schemeClr val="dk1"/>
              </a:solidFill>
              <a:prstDash val="solid"/>
              <a:round/>
              <a:headEnd type="none" w="med" len="med"/>
              <a:tailEnd type="none" w="med" len="med"/>
            </a:ln>
          </p:spPr>
        </p:cxnSp>
      </p:grpSp>
      <p:grpSp>
        <p:nvGrpSpPr>
          <p:cNvPr id="4" name="Group 3"/>
          <p:cNvGrpSpPr/>
          <p:nvPr/>
        </p:nvGrpSpPr>
        <p:grpSpPr>
          <a:xfrm>
            <a:off x="872107" y="1722182"/>
            <a:ext cx="3218851" cy="3223890"/>
            <a:chOff x="861313" y="768928"/>
            <a:chExt cx="3218851" cy="3223890"/>
          </a:xfrm>
        </p:grpSpPr>
        <p:sp>
          <p:nvSpPr>
            <p:cNvPr id="32" name="Google Shape;214;p21"/>
            <p:cNvSpPr/>
            <p:nvPr/>
          </p:nvSpPr>
          <p:spPr>
            <a:xfrm>
              <a:off x="861313" y="768928"/>
              <a:ext cx="3218851" cy="322389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vi-VN" sz="6000" b="1">
                <a:solidFill>
                  <a:schemeClr val="dk1"/>
                </a:solidFill>
                <a:latin typeface="Old Standard TT"/>
                <a:sym typeface="Old Standard TT"/>
              </a:endParaRPr>
            </a:p>
            <a:p>
              <a:pPr marL="0" lvl="0" indent="0" algn="ctr" rtl="0">
                <a:spcBef>
                  <a:spcPts val="0"/>
                </a:spcBef>
                <a:spcAft>
                  <a:spcPts val="0"/>
                </a:spcAft>
                <a:buNone/>
              </a:pPr>
              <a:endParaRPr lang="vi-VN" sz="6000" b="1" smtClean="0">
                <a:solidFill>
                  <a:schemeClr val="dk1"/>
                </a:solidFill>
                <a:latin typeface="Old Standard TT"/>
                <a:sym typeface="Old Standard TT"/>
              </a:endParaRPr>
            </a:p>
            <a:p>
              <a:pPr marL="0" lvl="0" indent="0" algn="ctr" rtl="0">
                <a:spcBef>
                  <a:spcPts val="0"/>
                </a:spcBef>
                <a:spcAft>
                  <a:spcPts val="0"/>
                </a:spcAft>
                <a:buNone/>
              </a:pPr>
              <a:endParaRPr sz="6000">
                <a:solidFill>
                  <a:srgbClr val="191919"/>
                </a:solidFill>
              </a:endParaRPr>
            </a:p>
          </p:txBody>
        </p:sp>
        <p:pic>
          <p:nvPicPr>
            <p:cNvPr id="3" name="Picture 2"/>
            <p:cNvPicPr>
              <a:picLocks noChangeAspect="1"/>
            </p:cNvPicPr>
            <p:nvPr/>
          </p:nvPicPr>
          <p:blipFill rotWithShape="1">
            <a:blip r:embed="rId3"/>
            <a:srcRect l="24077" r="23901"/>
            <a:stretch/>
          </p:blipFill>
          <p:spPr>
            <a:xfrm>
              <a:off x="1149089" y="1047080"/>
              <a:ext cx="2643298" cy="2667585"/>
            </a:xfrm>
            <a:prstGeom prst="rect">
              <a:avLst/>
            </a:prstGeom>
            <a:ln>
              <a:noFill/>
            </a:ln>
            <a:effectLst>
              <a:softEdge rad="112500"/>
            </a:effectLst>
          </p:spPr>
        </p:pic>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589737" y="55133"/>
            <a:ext cx="4808591" cy="471339"/>
          </a:xfrm>
          <a:prstGeom prst="rect">
            <a:avLst/>
          </a:prstGeom>
          <a:noFill/>
          <a:ln>
            <a:noFill/>
          </a:ln>
        </p:spPr>
        <p:txBody>
          <a:bodyPr spcFirstLastPara="1" wrap="square" lIns="91425" tIns="91425" rIns="91425" bIns="91425" anchor="ctr" anchorCtr="0">
            <a:noAutofit/>
          </a:bodyPr>
          <a:lstStyle/>
          <a:p>
            <a:pPr lvl="0" algn="ctr"/>
            <a:r>
              <a:rPr lang="vi-VN" sz="1800" b="1" smtClean="0">
                <a:latin typeface="Times New Roman" panose="02020603050405020304" pitchFamily="18" charset="0"/>
                <a:ea typeface="Arial" panose="020B0604020202020204" pitchFamily="34" charset="0"/>
              </a:rPr>
              <a:t>1.1. TỔNG QUAN VỀ MẠNG NƠ RON</a:t>
            </a:r>
            <a:endParaRPr lang="vi-VN" sz="1800" b="1">
              <a:solidFill>
                <a:srgbClr val="191919"/>
              </a:solidFill>
              <a:latin typeface="Didact Gothic"/>
              <a:ea typeface="Didact Gothic"/>
              <a:cs typeface="Didact Gothic"/>
              <a:sym typeface="Didact Gothic"/>
            </a:endParaRPr>
          </a:p>
        </p:txBody>
      </p:sp>
      <p:sp>
        <p:nvSpPr>
          <p:cNvPr id="2" name="Rectangle 1"/>
          <p:cNvSpPr/>
          <p:nvPr/>
        </p:nvSpPr>
        <p:spPr>
          <a:xfrm>
            <a:off x="949037" y="873928"/>
            <a:ext cx="4572000" cy="738664"/>
          </a:xfrm>
          <a:prstGeom prst="rect">
            <a:avLst/>
          </a:prstGeom>
        </p:spPr>
        <p:txBody>
          <a:bodyPr>
            <a:spAutoFit/>
          </a:bodyPr>
          <a:lstStyle/>
          <a:p>
            <a:r>
              <a:rPr lang="vi-VN">
                <a:latin typeface="+mj-lt"/>
              </a:rPr>
              <a:t>Mạng nơ ron nhân tạo (ANN) (còn được gọi là mạng nơ-ron) là một nhánh của các mô hình học máy được xây dựng bằng cách mô phỏng mạng lưới thần kinh của bộ não con người.</a:t>
            </a:r>
          </a:p>
        </p:txBody>
      </p:sp>
      <p:pic>
        <p:nvPicPr>
          <p:cNvPr id="4" name="Picture 3" descr="https://upload.wikimedia.org/wikipedia/commons/thumb/4/46/Colored_neural_network.svg/250px-Colored_neural_network.svg.png"/>
          <p:cNvPicPr/>
          <p:nvPr/>
        </p:nvPicPr>
        <p:blipFill>
          <a:blip r:embed="rId2">
            <a:extLst>
              <a:ext uri="{28A0092B-C50C-407E-A947-70E740481C1C}">
                <a14:useLocalDpi xmlns:a14="http://schemas.microsoft.com/office/drawing/2010/main" val="0"/>
              </a:ext>
            </a:extLst>
          </a:blip>
          <a:srcRect/>
          <a:stretch>
            <a:fillRect/>
          </a:stretch>
        </p:blipFill>
        <p:spPr bwMode="auto">
          <a:xfrm>
            <a:off x="6712527" y="873927"/>
            <a:ext cx="1983877" cy="2430381"/>
          </a:xfrm>
          <a:prstGeom prst="rect">
            <a:avLst/>
          </a:prstGeom>
          <a:noFill/>
          <a:ln>
            <a:noFill/>
          </a:ln>
        </p:spPr>
      </p:pic>
      <p:sp>
        <p:nvSpPr>
          <p:cNvPr id="8" name="Rectangle 7"/>
          <p:cNvSpPr/>
          <p:nvPr/>
        </p:nvSpPr>
        <p:spPr>
          <a:xfrm>
            <a:off x="656558" y="584413"/>
            <a:ext cx="2358338" cy="372410"/>
          </a:xfrm>
          <a:prstGeom prst="rect">
            <a:avLst/>
          </a:prstGeom>
        </p:spPr>
        <p:txBody>
          <a:bodyPr wrap="none">
            <a:spAutoFit/>
          </a:bodyPr>
          <a:lstStyle/>
          <a:p>
            <a:pPr lvl="0" algn="just">
              <a:lnSpc>
                <a:spcPct val="130000"/>
              </a:lnSpc>
              <a:spcBef>
                <a:spcPts val="200"/>
              </a:spcBef>
            </a:pPr>
            <a:r>
              <a:rPr lang="en-US" b="1" i="1" smtClean="0">
                <a:latin typeface="Times New Roman" panose="02020603050405020304" pitchFamily="18" charset="0"/>
                <a:ea typeface="Times New Roman" panose="02020603050405020304" pitchFamily="18" charset="0"/>
                <a:cs typeface="Times New Roman" panose="02020603050405020304" pitchFamily="18" charset="0"/>
              </a:rPr>
              <a:t>1.1.1. Định </a:t>
            </a:r>
            <a:r>
              <a:rPr lang="en-US" b="1" i="1">
                <a:latin typeface="Times New Roman" panose="02020603050405020304" pitchFamily="18" charset="0"/>
                <a:ea typeface="Times New Roman" panose="02020603050405020304" pitchFamily="18" charset="0"/>
                <a:cs typeface="Times New Roman" panose="02020603050405020304" pitchFamily="18" charset="0"/>
              </a:rPr>
              <a:t>nghĩa và cấu trúc</a:t>
            </a:r>
            <a:endParaRPr lang="vi-VN" b="1" i="1">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0" name="Rectangle 9"/>
          <p:cNvSpPr/>
          <p:nvPr/>
        </p:nvSpPr>
        <p:spPr>
          <a:xfrm>
            <a:off x="651749" y="1612592"/>
            <a:ext cx="2363147" cy="372410"/>
          </a:xfrm>
          <a:prstGeom prst="rect">
            <a:avLst/>
          </a:prstGeom>
        </p:spPr>
        <p:txBody>
          <a:bodyPr wrap="none">
            <a:spAutoFit/>
          </a:bodyPr>
          <a:lstStyle/>
          <a:p>
            <a:pPr lvl="0" algn="just">
              <a:lnSpc>
                <a:spcPct val="130000"/>
              </a:lnSpc>
              <a:spcBef>
                <a:spcPts val="200"/>
              </a:spcBef>
            </a:pPr>
            <a:r>
              <a:rPr lang="en-US" b="1" i="1" smtClean="0">
                <a:latin typeface="Times New Roman" panose="02020603050405020304" pitchFamily="18" charset="0"/>
                <a:ea typeface="Times New Roman" panose="02020603050405020304" pitchFamily="18" charset="0"/>
                <a:cs typeface="Times New Roman" panose="02020603050405020304" pitchFamily="18" charset="0"/>
              </a:rPr>
              <a:t>1.1.2. Phân </a:t>
            </a:r>
            <a:r>
              <a:rPr lang="en-US" b="1" i="1">
                <a:latin typeface="Times New Roman" panose="02020603050405020304" pitchFamily="18" charset="0"/>
                <a:ea typeface="Times New Roman" panose="02020603050405020304" pitchFamily="18" charset="0"/>
                <a:cs typeface="Times New Roman" panose="02020603050405020304" pitchFamily="18" charset="0"/>
              </a:rPr>
              <a:t>loại mạng nơ </a:t>
            </a:r>
            <a:r>
              <a:rPr lang="en-US" b="1" i="1" err="1">
                <a:latin typeface="Times New Roman" panose="02020603050405020304" pitchFamily="18" charset="0"/>
                <a:ea typeface="Times New Roman" panose="02020603050405020304" pitchFamily="18" charset="0"/>
                <a:cs typeface="Times New Roman" panose="02020603050405020304" pitchFamily="18" charset="0"/>
              </a:rPr>
              <a:t>ron</a:t>
            </a:r>
            <a:endParaRPr lang="vi-VN" b="1" i="1">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11" name="Picture 10" descr="Recurrent Neural Networks (RNN)"/>
          <p:cNvPicPr/>
          <p:nvPr/>
        </p:nvPicPr>
        <p:blipFill>
          <a:blip r:embed="rId3">
            <a:extLst>
              <a:ext uri="{28A0092B-C50C-407E-A947-70E740481C1C}">
                <a14:useLocalDpi xmlns:a14="http://schemas.microsoft.com/office/drawing/2010/main" val="0"/>
              </a:ext>
            </a:extLst>
          </a:blip>
          <a:srcRect/>
          <a:stretch>
            <a:fillRect/>
          </a:stretch>
        </p:blipFill>
        <p:spPr bwMode="auto">
          <a:xfrm>
            <a:off x="949037" y="2980916"/>
            <a:ext cx="4722698" cy="1958686"/>
          </a:xfrm>
          <a:prstGeom prst="rect">
            <a:avLst/>
          </a:prstGeom>
          <a:ln>
            <a:noFill/>
          </a:ln>
          <a:effectLst>
            <a:outerShdw blurRad="292100" dist="139700" dir="2700000" algn="tl" rotWithShape="0">
              <a:srgbClr val="333333">
                <a:alpha val="65000"/>
              </a:srgbClr>
            </a:outerShdw>
          </a:effectLst>
        </p:spPr>
      </p:pic>
      <p:sp>
        <p:nvSpPr>
          <p:cNvPr id="12" name="TextBox 11"/>
          <p:cNvSpPr txBox="1"/>
          <p:nvPr/>
        </p:nvSpPr>
        <p:spPr>
          <a:xfrm>
            <a:off x="949037" y="1957110"/>
            <a:ext cx="5527963" cy="954107"/>
          </a:xfrm>
          <a:prstGeom prst="rect">
            <a:avLst/>
          </a:prstGeom>
          <a:noFill/>
        </p:spPr>
        <p:txBody>
          <a:bodyPr wrap="square" rtlCol="0">
            <a:spAutoFit/>
          </a:bodyPr>
          <a:lstStyle/>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Dựa theo số lớp ẩn: Mạng nơ </a:t>
            </a:r>
            <a:r>
              <a:rPr lang="en-US" dirty="0" err="1" smtClean="0">
                <a:latin typeface="Times New Roman" panose="02020603050405020304" pitchFamily="18" charset="0"/>
                <a:cs typeface="Times New Roman" panose="02020603050405020304" pitchFamily="18" charset="0"/>
              </a:rPr>
              <a:t>ron</a:t>
            </a:r>
            <a:r>
              <a:rPr lang="en-US" dirty="0" smtClean="0">
                <a:latin typeface="Times New Roman" panose="02020603050405020304" pitchFamily="18" charset="0"/>
                <a:cs typeface="Times New Roman" panose="02020603050405020304" pitchFamily="18" charset="0"/>
              </a:rPr>
              <a:t> truyền thống và mạng nơ </a:t>
            </a:r>
            <a:r>
              <a:rPr lang="en-US" dirty="0" err="1" smtClean="0">
                <a:latin typeface="Times New Roman" panose="02020603050405020304" pitchFamily="18" charset="0"/>
                <a:cs typeface="Times New Roman" panose="02020603050405020304" pitchFamily="18" charset="0"/>
              </a:rPr>
              <a:t>ron</a:t>
            </a:r>
            <a:r>
              <a:rPr lang="en-US" dirty="0" smtClean="0">
                <a:latin typeface="Times New Roman" panose="02020603050405020304" pitchFamily="18" charset="0"/>
                <a:cs typeface="Times New Roman" panose="02020603050405020304" pitchFamily="18" charset="0"/>
              </a:rPr>
              <a:t> học sâu.</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Dựa theo hướng của lường dữ liệu: Mạng nơ </a:t>
            </a:r>
            <a:r>
              <a:rPr lang="en-US" dirty="0" err="1" smtClean="0">
                <a:latin typeface="Times New Roman" panose="02020603050405020304" pitchFamily="18" charset="0"/>
                <a:cs typeface="Times New Roman" panose="02020603050405020304" pitchFamily="18" charset="0"/>
              </a:rPr>
              <a:t>ron</a:t>
            </a:r>
            <a:r>
              <a:rPr lang="en-US" dirty="0" smtClean="0">
                <a:latin typeface="Times New Roman" panose="02020603050405020304" pitchFamily="18" charset="0"/>
                <a:cs typeface="Times New Roman" panose="02020603050405020304" pitchFamily="18" charset="0"/>
              </a:rPr>
              <a:t> truyền thẳng và mạng nơ </a:t>
            </a:r>
            <a:r>
              <a:rPr lang="en-US" dirty="0" err="1" smtClean="0">
                <a:latin typeface="Times New Roman" panose="02020603050405020304" pitchFamily="18" charset="0"/>
                <a:cs typeface="Times New Roman" panose="02020603050405020304" pitchFamily="18" charset="0"/>
              </a:rPr>
              <a:t>ron</a:t>
            </a:r>
            <a:r>
              <a:rPr lang="en-US" dirty="0" smtClean="0">
                <a:latin typeface="Times New Roman" panose="02020603050405020304" pitchFamily="18" charset="0"/>
                <a:cs typeface="Times New Roman" panose="02020603050405020304" pitchFamily="18" charset="0"/>
              </a:rPr>
              <a:t> phản hồi.</a:t>
            </a:r>
            <a:endParaRPr lang="vi-V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68045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589737" y="55133"/>
            <a:ext cx="4808591" cy="471339"/>
          </a:xfrm>
          <a:prstGeom prst="rect">
            <a:avLst/>
          </a:prstGeom>
          <a:noFill/>
          <a:ln>
            <a:noFill/>
          </a:ln>
        </p:spPr>
        <p:txBody>
          <a:bodyPr spcFirstLastPara="1" wrap="square" lIns="91425" tIns="91425" rIns="91425" bIns="91425" anchor="ctr" anchorCtr="0">
            <a:noAutofit/>
          </a:bodyPr>
          <a:lstStyle/>
          <a:p>
            <a:pPr lvl="0" algn="ctr"/>
            <a:r>
              <a:rPr lang="vi-VN" sz="1800" b="1" smtClean="0">
                <a:latin typeface="Times New Roman" panose="02020603050405020304" pitchFamily="18" charset="0"/>
                <a:ea typeface="Arial" panose="020B0604020202020204" pitchFamily="34" charset="0"/>
              </a:rPr>
              <a:t>1.1. TỔNG QUAN VỀ MẠNG NƠ RON</a:t>
            </a:r>
            <a:endParaRPr lang="vi-VN" sz="1800" b="1">
              <a:solidFill>
                <a:srgbClr val="191919"/>
              </a:solidFill>
              <a:latin typeface="Didact Gothic"/>
              <a:ea typeface="Didact Gothic"/>
              <a:cs typeface="Didact Gothic"/>
              <a:sym typeface="Didact Gothic"/>
            </a:endParaRPr>
          </a:p>
        </p:txBody>
      </p:sp>
      <p:sp>
        <p:nvSpPr>
          <p:cNvPr id="8" name="Rectangle 7"/>
          <p:cNvSpPr/>
          <p:nvPr/>
        </p:nvSpPr>
        <p:spPr>
          <a:xfrm>
            <a:off x="870503" y="695250"/>
            <a:ext cx="2747868" cy="372410"/>
          </a:xfrm>
          <a:prstGeom prst="rect">
            <a:avLst/>
          </a:prstGeom>
        </p:spPr>
        <p:txBody>
          <a:bodyPr wrap="none">
            <a:spAutoFit/>
          </a:bodyPr>
          <a:lstStyle/>
          <a:p>
            <a:pPr lvl="0" algn="just">
              <a:lnSpc>
                <a:spcPct val="130000"/>
              </a:lnSpc>
              <a:spcBef>
                <a:spcPts val="200"/>
              </a:spcBef>
            </a:pPr>
            <a:r>
              <a:rPr lang="en-US" b="1" i="1" smtClean="0">
                <a:latin typeface="Times New Roman" panose="02020603050405020304" pitchFamily="18" charset="0"/>
                <a:ea typeface="Times New Roman" panose="02020603050405020304" pitchFamily="18" charset="0"/>
                <a:cs typeface="Times New Roman" panose="02020603050405020304" pitchFamily="18" charset="0"/>
              </a:rPr>
              <a:t>1.1.3. Luật học trong mạng nơ </a:t>
            </a:r>
            <a:r>
              <a:rPr lang="en-US" b="1" i="1" err="1" smtClean="0">
                <a:latin typeface="Times New Roman" panose="02020603050405020304" pitchFamily="18" charset="0"/>
                <a:ea typeface="Times New Roman" panose="02020603050405020304" pitchFamily="18" charset="0"/>
                <a:cs typeface="Times New Roman" panose="02020603050405020304" pitchFamily="18" charset="0"/>
              </a:rPr>
              <a:t>ron</a:t>
            </a:r>
            <a:endParaRPr lang="vi-VN" b="1" i="1">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4" name="Google Shape;709;p33"/>
          <p:cNvSpPr/>
          <p:nvPr/>
        </p:nvSpPr>
        <p:spPr>
          <a:xfrm>
            <a:off x="1371069" y="2493816"/>
            <a:ext cx="1004986" cy="659465"/>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smtClean="0">
                <a:solidFill>
                  <a:srgbClr val="191919"/>
                </a:solidFill>
                <a:latin typeface="Times New Roman" panose="02020603050405020304" pitchFamily="18" charset="0"/>
                <a:ea typeface="Old Standard TT"/>
                <a:cs typeface="Times New Roman" panose="02020603050405020304" pitchFamily="18" charset="0"/>
                <a:sym typeface="Old Standard TT"/>
              </a:rPr>
              <a:t>Học cấu trúc</a:t>
            </a:r>
            <a:endParaRPr sz="1600" b="1" dirty="0">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sp>
        <p:nvSpPr>
          <p:cNvPr id="30" name="Google Shape;723;p33"/>
          <p:cNvSpPr txBox="1"/>
          <p:nvPr/>
        </p:nvSpPr>
        <p:spPr>
          <a:xfrm>
            <a:off x="4047862" y="1093737"/>
            <a:ext cx="1576800" cy="572700"/>
          </a:xfrm>
          <a:prstGeom prst="rect">
            <a:avLst/>
          </a:prstGeom>
          <a:noFill/>
          <a:ln>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b="1" smtClean="0">
                <a:solidFill>
                  <a:srgbClr val="191919"/>
                </a:solidFill>
                <a:latin typeface="Times New Roman" panose="02020603050405020304" pitchFamily="18" charset="0"/>
                <a:ea typeface="Old Standard TT"/>
                <a:cs typeface="Times New Roman" panose="02020603050405020304" pitchFamily="18" charset="0"/>
                <a:sym typeface="Old Standard TT"/>
              </a:rPr>
              <a:t>Luật học</a:t>
            </a:r>
            <a:endParaRPr b="1">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cxnSp>
        <p:nvCxnSpPr>
          <p:cNvPr id="35" name="Google Shape;728;p33"/>
          <p:cNvCxnSpPr>
            <a:stCxn id="14" idx="0"/>
            <a:endCxn id="30" idx="2"/>
          </p:cNvCxnSpPr>
          <p:nvPr/>
        </p:nvCxnSpPr>
        <p:spPr>
          <a:xfrm rot="5400000" flipH="1" flipV="1">
            <a:off x="2941223" y="598777"/>
            <a:ext cx="827379" cy="2962700"/>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45" name="Google Shape;709;p33"/>
          <p:cNvSpPr/>
          <p:nvPr/>
        </p:nvSpPr>
        <p:spPr>
          <a:xfrm>
            <a:off x="5257515" y="2493812"/>
            <a:ext cx="1004986" cy="659465"/>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smtClean="0">
                <a:solidFill>
                  <a:srgbClr val="191919"/>
                </a:solidFill>
                <a:latin typeface="Times New Roman" panose="02020603050405020304" pitchFamily="18" charset="0"/>
                <a:ea typeface="Old Standard TT"/>
                <a:cs typeface="Times New Roman" panose="02020603050405020304" pitchFamily="18" charset="0"/>
                <a:sym typeface="Old Standard TT"/>
              </a:rPr>
              <a:t>Học cấu trúc</a:t>
            </a:r>
            <a:endParaRPr sz="1600" b="1">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cxnSp>
        <p:nvCxnSpPr>
          <p:cNvPr id="48" name="Google Shape;728;p33"/>
          <p:cNvCxnSpPr>
            <a:stCxn id="45" idx="0"/>
            <a:endCxn id="30" idx="2"/>
          </p:cNvCxnSpPr>
          <p:nvPr/>
        </p:nvCxnSpPr>
        <p:spPr>
          <a:xfrm rot="16200000" flipV="1">
            <a:off x="4884448" y="1618252"/>
            <a:ext cx="827375" cy="923746"/>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51" name="Google Shape;728;p33"/>
          <p:cNvCxnSpPr>
            <a:stCxn id="52" idx="0"/>
            <a:endCxn id="45" idx="2"/>
          </p:cNvCxnSpPr>
          <p:nvPr/>
        </p:nvCxnSpPr>
        <p:spPr>
          <a:xfrm rot="5400000" flipH="1" flipV="1">
            <a:off x="4266668" y="2621435"/>
            <a:ext cx="961497" cy="2025183"/>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52" name="Google Shape;709;p33"/>
          <p:cNvSpPr/>
          <p:nvPr/>
        </p:nvSpPr>
        <p:spPr>
          <a:xfrm>
            <a:off x="3027465" y="4114774"/>
            <a:ext cx="1414720" cy="659465"/>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smtClean="0">
                <a:solidFill>
                  <a:srgbClr val="191919"/>
                </a:solidFill>
                <a:latin typeface="Times New Roman" panose="02020603050405020304" pitchFamily="18" charset="0"/>
                <a:ea typeface="Old Standard TT"/>
                <a:cs typeface="Times New Roman" panose="02020603050405020304" pitchFamily="18" charset="0"/>
                <a:sym typeface="Old Standard TT"/>
              </a:rPr>
              <a:t>Học không giám sát</a:t>
            </a:r>
            <a:endParaRPr sz="1600" b="1">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sp>
        <p:nvSpPr>
          <p:cNvPr id="53" name="Google Shape;709;p33"/>
          <p:cNvSpPr/>
          <p:nvPr/>
        </p:nvSpPr>
        <p:spPr>
          <a:xfrm>
            <a:off x="5093595" y="4114743"/>
            <a:ext cx="1414720" cy="659465"/>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smtClean="0">
                <a:solidFill>
                  <a:srgbClr val="191919"/>
                </a:solidFill>
                <a:latin typeface="Times New Roman" panose="02020603050405020304" pitchFamily="18" charset="0"/>
                <a:ea typeface="Old Standard TT"/>
                <a:cs typeface="Times New Roman" panose="02020603050405020304" pitchFamily="18" charset="0"/>
                <a:sym typeface="Old Standard TT"/>
              </a:rPr>
              <a:t>Học có giám sát</a:t>
            </a:r>
            <a:endParaRPr sz="1600" b="1">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sp>
        <p:nvSpPr>
          <p:cNvPr id="54" name="Google Shape;709;p33"/>
          <p:cNvSpPr/>
          <p:nvPr/>
        </p:nvSpPr>
        <p:spPr>
          <a:xfrm>
            <a:off x="7077831" y="4114774"/>
            <a:ext cx="1414720" cy="659465"/>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smtClean="0">
                <a:solidFill>
                  <a:srgbClr val="191919"/>
                </a:solidFill>
                <a:latin typeface="Times New Roman" panose="02020603050405020304" pitchFamily="18" charset="0"/>
                <a:ea typeface="Old Standard TT"/>
                <a:cs typeface="Times New Roman" panose="02020603050405020304" pitchFamily="18" charset="0"/>
                <a:sym typeface="Old Standard TT"/>
              </a:rPr>
              <a:t>Học củng cố</a:t>
            </a:r>
            <a:endParaRPr sz="1600" b="1">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cxnSp>
        <p:nvCxnSpPr>
          <p:cNvPr id="64" name="Google Shape;728;p33"/>
          <p:cNvCxnSpPr>
            <a:stCxn id="53" idx="0"/>
            <a:endCxn id="45" idx="2"/>
          </p:cNvCxnSpPr>
          <p:nvPr/>
        </p:nvCxnSpPr>
        <p:spPr>
          <a:xfrm rot="16200000" flipV="1">
            <a:off x="5299749" y="3613536"/>
            <a:ext cx="961466" cy="40947"/>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67" name="Google Shape;728;p33"/>
          <p:cNvCxnSpPr>
            <a:stCxn id="54" idx="0"/>
            <a:endCxn id="45" idx="2"/>
          </p:cNvCxnSpPr>
          <p:nvPr/>
        </p:nvCxnSpPr>
        <p:spPr>
          <a:xfrm rot="16200000" flipV="1">
            <a:off x="6291852" y="2621434"/>
            <a:ext cx="961497" cy="2025183"/>
          </a:xfrm>
          <a:prstGeom prst="bentConnector3">
            <a:avLst>
              <a:gd name="adj1" fmla="val 50000"/>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0895873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506609" y="41279"/>
            <a:ext cx="4808591"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1.2</a:t>
            </a:r>
            <a:r>
              <a:rPr lang="vi-VN" sz="1800" b="1">
                <a:latin typeface="Times New Roman" panose="02020603050405020304" pitchFamily="18" charset="0"/>
                <a:ea typeface="Arial" panose="020B0604020202020204" pitchFamily="34" charset="0"/>
              </a:rPr>
              <a:t>. MẠNG NƠ RON TẾ BÀO </a:t>
            </a:r>
            <a:r>
              <a:rPr lang="vi-VN" sz="1800" b="1" smtClean="0">
                <a:latin typeface="Times New Roman" panose="02020603050405020304" pitchFamily="18" charset="0"/>
                <a:ea typeface="Arial" panose="020B0604020202020204" pitchFamily="34" charset="0"/>
              </a:rPr>
              <a:t>CHUẨN</a:t>
            </a:r>
            <a:endParaRPr lang="vi-VN" sz="1800" b="1">
              <a:solidFill>
                <a:srgbClr val="191919"/>
              </a:solidFill>
              <a:latin typeface="Didact Gothic"/>
              <a:ea typeface="Didact Gothic"/>
              <a:cs typeface="Didact Gothic"/>
              <a:sym typeface="Didact Gothic"/>
            </a:endParaRPr>
          </a:p>
        </p:txBody>
      </p:sp>
      <p:sp>
        <p:nvSpPr>
          <p:cNvPr id="2" name="Rectangle 1"/>
          <p:cNvSpPr/>
          <p:nvPr/>
        </p:nvSpPr>
        <p:spPr>
          <a:xfrm>
            <a:off x="819378" y="651408"/>
            <a:ext cx="3611886" cy="307777"/>
          </a:xfrm>
          <a:prstGeom prst="rect">
            <a:avLst/>
          </a:prstGeom>
        </p:spPr>
        <p:txBody>
          <a:bodyPr wrap="none">
            <a:spAutoFit/>
          </a:bodyPr>
          <a:lstStyle/>
          <a:p>
            <a:r>
              <a:rPr lang="vi-VN" b="1" i="1" smtClean="0">
                <a:latin typeface="+mj-lt"/>
              </a:rPr>
              <a:t>1.2.1. Cấu </a:t>
            </a:r>
            <a:r>
              <a:rPr lang="vi-VN" b="1" i="1">
                <a:latin typeface="+mj-lt"/>
              </a:rPr>
              <a:t>trúc của mạng nơ ron tế bào chuẩn</a:t>
            </a:r>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648608" y="2668470"/>
            <a:ext cx="2505710" cy="2066925"/>
          </a:xfrm>
          <a:prstGeom prst="rect">
            <a:avLst/>
          </a:prstGeom>
          <a:ln>
            <a:noFill/>
          </a:ln>
          <a:effectLst>
            <a:outerShdw blurRad="292100" dist="139700" dir="2700000" algn="tl" rotWithShape="0">
              <a:srgbClr val="333333">
                <a:alpha val="65000"/>
              </a:srgbClr>
            </a:outerShdw>
          </a:effectLst>
        </p:spPr>
      </p:pic>
      <p:sp>
        <p:nvSpPr>
          <p:cNvPr id="5" name="Rectangle 4"/>
          <p:cNvSpPr/>
          <p:nvPr/>
        </p:nvSpPr>
        <p:spPr>
          <a:xfrm>
            <a:off x="990068" y="987260"/>
            <a:ext cx="5223696" cy="1169551"/>
          </a:xfrm>
          <a:prstGeom prst="rect">
            <a:avLst/>
          </a:prstGeom>
        </p:spPr>
        <p:txBody>
          <a:bodyPr wrap="square">
            <a:spAutoFit/>
          </a:bodyPr>
          <a:lstStyle/>
          <a:p>
            <a:r>
              <a:rPr lang="vi-VN">
                <a:latin typeface="+mj-lt"/>
              </a:rPr>
              <a:t> </a:t>
            </a:r>
            <a:r>
              <a:rPr lang="vi-VN" smtClean="0">
                <a:latin typeface="+mj-lt"/>
              </a:rPr>
              <a:t>    Mạng </a:t>
            </a:r>
            <a:r>
              <a:rPr lang="vi-VN">
                <a:latin typeface="+mj-lt"/>
              </a:rPr>
              <a:t>nơ ron tế bào thực chất là một mảng các tế </a:t>
            </a:r>
            <a:r>
              <a:rPr lang="vi-VN" smtClean="0">
                <a:latin typeface="+mj-lt"/>
              </a:rPr>
              <a:t>bào </a:t>
            </a:r>
            <a:r>
              <a:rPr lang="vi-VN">
                <a:latin typeface="+mj-lt"/>
              </a:rPr>
              <a:t>với kích thước M x N. Trong đó C(i,j) là một tế bào của mạng nơ ron tế bào với i=1,...,M;  j=1,...,N</a:t>
            </a:r>
            <a:r>
              <a:rPr lang="vi-VN" smtClean="0">
                <a:latin typeface="+mj-lt"/>
              </a:rPr>
              <a:t>.</a:t>
            </a:r>
          </a:p>
          <a:p>
            <a:r>
              <a:rPr lang="vi-VN" smtClean="0">
                <a:latin typeface="+mj-lt"/>
              </a:rPr>
              <a:t>     Láng giềng </a:t>
            </a:r>
            <a:r>
              <a:rPr lang="vi-VN">
                <a:latin typeface="+mj-lt"/>
              </a:rPr>
              <a:t>của một tế bào C(i, j) trong một mạng nơ ron tế </a:t>
            </a:r>
            <a:r>
              <a:rPr lang="vi-VN" smtClean="0">
                <a:latin typeface="+mj-lt"/>
              </a:rPr>
              <a:t>bào với bán kính láng giềng r = 1 là 9 nơ ron lân cận tế bào đó. </a:t>
            </a:r>
            <a:endParaRPr lang="vi-VN">
              <a:latin typeface="+mj-lt"/>
            </a:endParaRPr>
          </a:p>
        </p:txBody>
      </p:sp>
      <p:pic>
        <p:nvPicPr>
          <p:cNvPr id="1026" name="Picture 2" descr="http://www.scholarpedia.org/w/images/thumb/6/64/CNN_2D.png/200px-CNN_2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3764" y="2209068"/>
            <a:ext cx="2476790" cy="252632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89260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506609" y="41279"/>
            <a:ext cx="4808591"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1.2</a:t>
            </a:r>
            <a:r>
              <a:rPr lang="vi-VN" sz="1800" b="1">
                <a:latin typeface="Times New Roman" panose="02020603050405020304" pitchFamily="18" charset="0"/>
                <a:ea typeface="Arial" panose="020B0604020202020204" pitchFamily="34" charset="0"/>
              </a:rPr>
              <a:t>. MẠNG NƠ RON TẾ BÀO </a:t>
            </a:r>
            <a:r>
              <a:rPr lang="vi-VN" sz="1800" b="1" smtClean="0">
                <a:latin typeface="Times New Roman" panose="02020603050405020304" pitchFamily="18" charset="0"/>
                <a:ea typeface="Arial" panose="020B0604020202020204" pitchFamily="34" charset="0"/>
              </a:rPr>
              <a:t>CHUẨN</a:t>
            </a:r>
            <a:endParaRPr lang="vi-VN" sz="1800" b="1">
              <a:solidFill>
                <a:srgbClr val="191919"/>
              </a:solidFill>
              <a:latin typeface="Didact Gothic"/>
              <a:ea typeface="Didact Gothic"/>
              <a:cs typeface="Didact Gothic"/>
              <a:sym typeface="Didact Gothic"/>
            </a:endParaRPr>
          </a:p>
        </p:txBody>
      </p:sp>
      <p:sp>
        <p:nvSpPr>
          <p:cNvPr id="2" name="Rectangle 1"/>
          <p:cNvSpPr/>
          <p:nvPr/>
        </p:nvSpPr>
        <p:spPr>
          <a:xfrm>
            <a:off x="819378" y="651408"/>
            <a:ext cx="3611886" cy="307777"/>
          </a:xfrm>
          <a:prstGeom prst="rect">
            <a:avLst/>
          </a:prstGeom>
        </p:spPr>
        <p:txBody>
          <a:bodyPr wrap="none">
            <a:spAutoFit/>
          </a:bodyPr>
          <a:lstStyle/>
          <a:p>
            <a:r>
              <a:rPr lang="vi-VN" b="1" i="1" smtClean="0">
                <a:latin typeface="+mj-lt"/>
              </a:rPr>
              <a:t>1.2.1. Cấu </a:t>
            </a:r>
            <a:r>
              <a:rPr lang="vi-VN" b="1" i="1">
                <a:latin typeface="+mj-lt"/>
              </a:rPr>
              <a:t>trúc của mạng nơ ron tế bào chuẩn</a:t>
            </a:r>
          </a:p>
        </p:txBody>
      </p:sp>
      <p:sp>
        <p:nvSpPr>
          <p:cNvPr id="5" name="Rectangle 4"/>
          <p:cNvSpPr/>
          <p:nvPr/>
        </p:nvSpPr>
        <p:spPr>
          <a:xfrm>
            <a:off x="5183734" y="3080661"/>
            <a:ext cx="3457242" cy="307777"/>
          </a:xfrm>
          <a:prstGeom prst="rect">
            <a:avLst/>
          </a:prstGeom>
        </p:spPr>
        <p:txBody>
          <a:bodyPr wrap="square">
            <a:spAutoFit/>
          </a:bodyPr>
          <a:lstStyle/>
          <a:p>
            <a:r>
              <a:rPr lang="vi-VN">
                <a:latin typeface="+mj-lt"/>
              </a:rPr>
              <a:t> </a:t>
            </a:r>
            <a:r>
              <a:rPr lang="vi-VN" smtClean="0">
                <a:latin typeface="+mj-lt"/>
              </a:rPr>
              <a:t>    Sơ đồ khối của mạng nơ ron tế bào chuẩn</a:t>
            </a:r>
            <a:endParaRPr lang="vi-VN">
              <a:latin typeface="+mj-lt"/>
            </a:endParaRPr>
          </a:p>
        </p:txBody>
      </p:sp>
      <p:graphicFrame>
        <p:nvGraphicFramePr>
          <p:cNvPr id="6" name="Object 5"/>
          <p:cNvGraphicFramePr>
            <a:graphicFrameLocks noChangeAspect="1"/>
          </p:cNvGraphicFramePr>
          <p:nvPr>
            <p:extLst>
              <p:ext uri="{D42A27DB-BD31-4B8C-83A1-F6EECF244321}">
                <p14:modId xmlns:p14="http://schemas.microsoft.com/office/powerpoint/2010/main" val="4274778357"/>
              </p:ext>
            </p:extLst>
          </p:nvPr>
        </p:nvGraphicFramePr>
        <p:xfrm>
          <a:off x="1520015" y="4074604"/>
          <a:ext cx="4480735" cy="641295"/>
        </p:xfrm>
        <a:graphic>
          <a:graphicData uri="http://schemas.openxmlformats.org/presentationml/2006/ole">
            <mc:AlternateContent xmlns:mc="http://schemas.openxmlformats.org/markup-compatibility/2006">
              <mc:Choice xmlns:v="urn:schemas-microsoft-com:vml" Requires="v">
                <p:oleObj spid="_x0000_s2228" name="Equation" r:id="rId3" imgW="3979757" imgH="610354" progId="Equation.DSMT4">
                  <p:embed/>
                </p:oleObj>
              </mc:Choice>
              <mc:Fallback>
                <p:oleObj name="Equation" r:id="rId3" imgW="3979757" imgH="610354" progId="Equation.DSMT4">
                  <p:embed/>
                  <p:pic>
                    <p:nvPicPr>
                      <p:cNvPr id="0" name=""/>
                      <p:cNvPicPr/>
                      <p:nvPr/>
                    </p:nvPicPr>
                    <p:blipFill>
                      <a:blip r:embed="rId4"/>
                      <a:stretch>
                        <a:fillRect/>
                      </a:stretch>
                    </p:blipFill>
                    <p:spPr>
                      <a:xfrm>
                        <a:off x="1520015" y="4074604"/>
                        <a:ext cx="4480735" cy="641295"/>
                      </a:xfrm>
                      <a:prstGeom prst="rect">
                        <a:avLst/>
                      </a:prstGeom>
                    </p:spPr>
                  </p:pic>
                </p:oleObj>
              </mc:Fallback>
            </mc:AlternateContent>
          </a:graphicData>
        </a:graphic>
      </p:graphicFrame>
      <p:pic>
        <p:nvPicPr>
          <p:cNvPr id="9" name="Picture 8"/>
          <p:cNvPicPr/>
          <p:nvPr/>
        </p:nvPicPr>
        <p:blipFill>
          <a:blip r:embed="rId5">
            <a:extLst>
              <a:ext uri="{28A0092B-C50C-407E-A947-70E740481C1C}">
                <a14:useLocalDpi xmlns:a14="http://schemas.microsoft.com/office/drawing/2010/main" val="0"/>
              </a:ext>
            </a:extLst>
          </a:blip>
          <a:srcRect/>
          <a:stretch>
            <a:fillRect/>
          </a:stretch>
        </p:blipFill>
        <p:spPr bwMode="auto">
          <a:xfrm>
            <a:off x="4551218" y="651408"/>
            <a:ext cx="4475095" cy="2361956"/>
          </a:xfrm>
          <a:prstGeom prst="rect">
            <a:avLst/>
          </a:prstGeom>
          <a:noFill/>
        </p:spPr>
      </p:pic>
      <p:graphicFrame>
        <p:nvGraphicFramePr>
          <p:cNvPr id="10" name="Object 9"/>
          <p:cNvGraphicFramePr>
            <a:graphicFrameLocks noChangeAspect="1"/>
          </p:cNvGraphicFramePr>
          <p:nvPr>
            <p:extLst>
              <p:ext uri="{D42A27DB-BD31-4B8C-83A1-F6EECF244321}">
                <p14:modId xmlns:p14="http://schemas.microsoft.com/office/powerpoint/2010/main" val="980588056"/>
              </p:ext>
            </p:extLst>
          </p:nvPr>
        </p:nvGraphicFramePr>
        <p:xfrm>
          <a:off x="1520015" y="3004649"/>
          <a:ext cx="2412219" cy="482779"/>
        </p:xfrm>
        <a:graphic>
          <a:graphicData uri="http://schemas.openxmlformats.org/presentationml/2006/ole">
            <mc:AlternateContent xmlns:mc="http://schemas.openxmlformats.org/markup-compatibility/2006">
              <mc:Choice xmlns:v="urn:schemas-microsoft-com:vml" Requires="v">
                <p:oleObj spid="_x0000_s2229" name="Equation" r:id="rId6" imgW="2284942" imgH="457855" progId="Equation.DSMT4">
                  <p:embed/>
                </p:oleObj>
              </mc:Choice>
              <mc:Fallback>
                <p:oleObj name="Equation" r:id="rId6" imgW="2284942" imgH="457855" progId="Equation.DSMT4">
                  <p:embed/>
                  <p:pic>
                    <p:nvPicPr>
                      <p:cNvPr id="0" name=""/>
                      <p:cNvPicPr/>
                      <p:nvPr/>
                    </p:nvPicPr>
                    <p:blipFill>
                      <a:blip r:embed="rId7"/>
                      <a:stretch>
                        <a:fillRect/>
                      </a:stretch>
                    </p:blipFill>
                    <p:spPr>
                      <a:xfrm>
                        <a:off x="1520015" y="3004649"/>
                        <a:ext cx="2412219" cy="482779"/>
                      </a:xfrm>
                      <a:prstGeom prst="rect">
                        <a:avLst/>
                      </a:prstGeom>
                    </p:spPr>
                  </p:pic>
                </p:oleObj>
              </mc:Fallback>
            </mc:AlternateContent>
          </a:graphicData>
        </a:graphic>
      </p:graphicFrame>
      <p:pic>
        <p:nvPicPr>
          <p:cNvPr id="14" name="Picture 13"/>
          <p:cNvPicPr>
            <a:picLocks noChangeAspect="1"/>
          </p:cNvPicPr>
          <p:nvPr/>
        </p:nvPicPr>
        <p:blipFill>
          <a:blip r:embed="rId8"/>
          <a:stretch>
            <a:fillRect/>
          </a:stretch>
        </p:blipFill>
        <p:spPr>
          <a:xfrm>
            <a:off x="7145487" y="3441873"/>
            <a:ext cx="1562743" cy="1373017"/>
          </a:xfrm>
          <a:prstGeom prst="rect">
            <a:avLst/>
          </a:prstGeom>
        </p:spPr>
      </p:pic>
      <p:sp>
        <p:nvSpPr>
          <p:cNvPr id="15" name="TextBox 14"/>
          <p:cNvSpPr txBox="1"/>
          <p:nvPr/>
        </p:nvSpPr>
        <p:spPr>
          <a:xfrm>
            <a:off x="1060392" y="1097975"/>
            <a:ext cx="2194832" cy="2893100"/>
          </a:xfrm>
          <a:prstGeom prst="rect">
            <a:avLst/>
          </a:prstGeom>
          <a:noFill/>
        </p:spPr>
        <p:txBody>
          <a:bodyPr wrap="none" rtlCol="0">
            <a:spAutoFit/>
          </a:bodyPr>
          <a:lstStyle/>
          <a:p>
            <a:r>
              <a:rPr lang="vi-VN" smtClean="0">
                <a:latin typeface="+mj-lt"/>
              </a:rPr>
              <a:t>Đầu vào: Ma trận </a:t>
            </a:r>
            <a:r>
              <a:rPr lang="vi-VN" smtClean="0">
                <a:latin typeface="+mj-lt"/>
              </a:rPr>
              <a:t>u (m*n)</a:t>
            </a:r>
            <a:endParaRPr lang="vi-VN" smtClean="0">
              <a:latin typeface="+mj-lt"/>
            </a:endParaRPr>
          </a:p>
          <a:p>
            <a:r>
              <a:rPr lang="vi-VN" smtClean="0">
                <a:latin typeface="+mj-lt"/>
              </a:rPr>
              <a:t>Đầu ra: Ma trận </a:t>
            </a:r>
            <a:r>
              <a:rPr lang="vi-VN" smtClean="0">
                <a:latin typeface="+mj-lt"/>
              </a:rPr>
              <a:t>y (m*n)</a:t>
            </a:r>
            <a:endParaRPr lang="vi-VN" smtClean="0">
              <a:latin typeface="+mj-lt"/>
            </a:endParaRPr>
          </a:p>
          <a:p>
            <a:r>
              <a:rPr lang="vi-VN" smtClean="0">
                <a:latin typeface="+mj-lt"/>
              </a:rPr>
              <a:t>Các tham số khác:</a:t>
            </a:r>
          </a:p>
          <a:p>
            <a:pPr marL="285750" indent="-285750">
              <a:buFontTx/>
              <a:buChar char="-"/>
            </a:pPr>
            <a:r>
              <a:rPr lang="vi-VN" smtClean="0">
                <a:latin typeface="+mj-lt"/>
              </a:rPr>
              <a:t>Ma trận điều khiển: B</a:t>
            </a:r>
          </a:p>
          <a:p>
            <a:pPr marL="285750" indent="-285750">
              <a:buFontTx/>
              <a:buChar char="-"/>
            </a:pPr>
            <a:r>
              <a:rPr lang="vi-VN" smtClean="0">
                <a:latin typeface="+mj-lt"/>
              </a:rPr>
              <a:t>Ma trận phản hồi: A</a:t>
            </a:r>
          </a:p>
          <a:p>
            <a:pPr marL="285750" indent="-285750">
              <a:buFontTx/>
              <a:buChar char="-"/>
            </a:pPr>
            <a:r>
              <a:rPr lang="vi-VN" smtClean="0">
                <a:latin typeface="+mj-lt"/>
              </a:rPr>
              <a:t>Ma trận trạng thái: x</a:t>
            </a:r>
          </a:p>
          <a:p>
            <a:pPr marL="285750" indent="-285750">
              <a:buFontTx/>
              <a:buChar char="-"/>
            </a:pPr>
            <a:r>
              <a:rPr lang="vi-VN" smtClean="0">
                <a:latin typeface="+mj-lt"/>
              </a:rPr>
              <a:t>Mức ngưỡng: I</a:t>
            </a:r>
          </a:p>
          <a:p>
            <a:pPr marL="285750" indent="-285750">
              <a:buFontTx/>
              <a:buChar char="-"/>
            </a:pPr>
            <a:r>
              <a:rPr lang="vi-VN" smtClean="0">
                <a:latin typeface="+mj-lt"/>
              </a:rPr>
              <a:t>Hàm đầu ra:</a:t>
            </a:r>
          </a:p>
          <a:p>
            <a:pPr marL="285750" indent="-285750">
              <a:buFontTx/>
              <a:buChar char="-"/>
            </a:pPr>
            <a:endParaRPr lang="vi-VN">
              <a:latin typeface="+mj-lt"/>
            </a:endParaRPr>
          </a:p>
          <a:p>
            <a:pPr marL="285750" indent="-285750">
              <a:buFontTx/>
              <a:buChar char="-"/>
            </a:pPr>
            <a:endParaRPr lang="vi-VN" smtClean="0">
              <a:latin typeface="+mj-lt"/>
            </a:endParaRPr>
          </a:p>
          <a:p>
            <a:pPr marL="285750" indent="-285750">
              <a:buFontTx/>
              <a:buChar char="-"/>
            </a:pPr>
            <a:endParaRPr lang="vi-VN">
              <a:latin typeface="+mj-lt"/>
            </a:endParaRPr>
          </a:p>
          <a:p>
            <a:pPr marL="285750" indent="-285750">
              <a:buFontTx/>
              <a:buChar char="-"/>
            </a:pPr>
            <a:endParaRPr lang="vi-VN" smtClean="0">
              <a:latin typeface="+mj-lt"/>
            </a:endParaRPr>
          </a:p>
          <a:p>
            <a:pPr marL="285750" indent="-285750">
              <a:buFontTx/>
              <a:buChar char="-"/>
            </a:pPr>
            <a:r>
              <a:rPr lang="vi-VN" smtClean="0">
                <a:latin typeface="+mj-lt"/>
              </a:rPr>
              <a:t>Phương trình trạng thái:</a:t>
            </a:r>
            <a:endParaRPr lang="vi-VN">
              <a:latin typeface="+mj-lt"/>
            </a:endParaRPr>
          </a:p>
        </p:txBody>
      </p:sp>
      <p:sp>
        <p:nvSpPr>
          <p:cNvPr id="16" name="TextBox 15"/>
          <p:cNvSpPr txBox="1"/>
          <p:nvPr/>
        </p:nvSpPr>
        <p:spPr>
          <a:xfrm>
            <a:off x="6879431" y="4814890"/>
            <a:ext cx="1930337" cy="307777"/>
          </a:xfrm>
          <a:prstGeom prst="rect">
            <a:avLst/>
          </a:prstGeom>
          <a:noFill/>
        </p:spPr>
        <p:txBody>
          <a:bodyPr wrap="none" rtlCol="0">
            <a:spAutoFit/>
          </a:bodyPr>
          <a:lstStyle/>
          <a:p>
            <a:r>
              <a:rPr lang="vi-VN" smtClean="0">
                <a:latin typeface="+mj-lt"/>
              </a:rPr>
              <a:t>Đồ thị mô tả hàm đầu ra</a:t>
            </a:r>
            <a:endParaRPr lang="vi-VN">
              <a:latin typeface="+mj-lt"/>
            </a:endParaRPr>
          </a:p>
        </p:txBody>
      </p:sp>
    </p:spTree>
    <p:extLst>
      <p:ext uri="{BB962C8B-B14F-4D97-AF65-F5344CB8AC3E}">
        <p14:creationId xmlns:p14="http://schemas.microsoft.com/office/powerpoint/2010/main" val="3383251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506609" y="41279"/>
            <a:ext cx="4808591"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1.2</a:t>
            </a:r>
            <a:r>
              <a:rPr lang="vi-VN" sz="1800" b="1">
                <a:latin typeface="Times New Roman" panose="02020603050405020304" pitchFamily="18" charset="0"/>
                <a:ea typeface="Arial" panose="020B0604020202020204" pitchFamily="34" charset="0"/>
              </a:rPr>
              <a:t>. MẠNG NƠ RON TẾ BÀO </a:t>
            </a:r>
            <a:r>
              <a:rPr lang="vi-VN" sz="1800" b="1" smtClean="0">
                <a:latin typeface="Times New Roman" panose="02020603050405020304" pitchFamily="18" charset="0"/>
                <a:ea typeface="Arial" panose="020B0604020202020204" pitchFamily="34" charset="0"/>
              </a:rPr>
              <a:t>CHUẨN</a:t>
            </a:r>
            <a:endParaRPr lang="vi-VN" sz="1800" b="1">
              <a:solidFill>
                <a:srgbClr val="191919"/>
              </a:solidFill>
              <a:latin typeface="Didact Gothic"/>
              <a:ea typeface="Didact Gothic"/>
              <a:cs typeface="Didact Gothic"/>
              <a:sym typeface="Didact Gothic"/>
            </a:endParaRPr>
          </a:p>
        </p:txBody>
      </p:sp>
      <p:sp>
        <p:nvSpPr>
          <p:cNvPr id="4" name="TextBox 3"/>
          <p:cNvSpPr txBox="1"/>
          <p:nvPr/>
        </p:nvSpPr>
        <p:spPr>
          <a:xfrm>
            <a:off x="860909" y="926848"/>
            <a:ext cx="3801146" cy="2462213"/>
          </a:xfrm>
          <a:prstGeom prst="rect">
            <a:avLst/>
          </a:prstGeom>
          <a:noFill/>
        </p:spPr>
        <p:txBody>
          <a:bodyPr wrap="square" rtlCol="0">
            <a:spAutoFit/>
          </a:bodyPr>
          <a:lstStyle/>
          <a:p>
            <a:r>
              <a:rPr lang="vi-VN" smtClean="0">
                <a:latin typeface="+mj-lt"/>
              </a:rPr>
              <a:t>     Xét một bài toán với đầu vào cụ thể. Khi đó, đầu ra y sẽ phụ thuộc vào:</a:t>
            </a:r>
          </a:p>
          <a:p>
            <a:pPr marL="285750" indent="-285750">
              <a:buFontTx/>
              <a:buChar char="-"/>
            </a:pPr>
            <a:r>
              <a:rPr lang="vi-VN" smtClean="0">
                <a:latin typeface="+mj-lt"/>
              </a:rPr>
              <a:t>Đầu vào u</a:t>
            </a:r>
          </a:p>
          <a:p>
            <a:pPr marL="285750" indent="-285750">
              <a:buFontTx/>
              <a:buChar char="-"/>
            </a:pPr>
            <a:r>
              <a:rPr lang="vi-VN" smtClean="0">
                <a:latin typeface="+mj-lt"/>
              </a:rPr>
              <a:t>Ma trận A</a:t>
            </a:r>
          </a:p>
          <a:p>
            <a:pPr marL="285750" indent="-285750">
              <a:buFontTx/>
              <a:buChar char="-"/>
            </a:pPr>
            <a:r>
              <a:rPr lang="vi-VN" smtClean="0">
                <a:latin typeface="+mj-lt"/>
              </a:rPr>
              <a:t>Ma trận B</a:t>
            </a:r>
          </a:p>
          <a:p>
            <a:pPr marL="285750" indent="-285750">
              <a:buFontTx/>
              <a:buChar char="-"/>
            </a:pPr>
            <a:r>
              <a:rPr lang="vi-VN" smtClean="0">
                <a:latin typeface="+mj-lt"/>
              </a:rPr>
              <a:t>Mức ngưỡng I</a:t>
            </a:r>
          </a:p>
          <a:p>
            <a:r>
              <a:rPr lang="vi-VN">
                <a:latin typeface="+mj-lt"/>
              </a:rPr>
              <a:t> </a:t>
            </a:r>
            <a:r>
              <a:rPr lang="vi-VN" smtClean="0">
                <a:latin typeface="+mj-lt"/>
              </a:rPr>
              <a:t>   Cần xác định A, B, I phù hợp để có được đầu ra mong muốn.</a:t>
            </a:r>
          </a:p>
          <a:p>
            <a:r>
              <a:rPr lang="vi-VN" smtClean="0">
                <a:latin typeface="+mj-lt"/>
              </a:rPr>
              <a:t>    Theo Leo O.Chua, ma trận A, B đối xứng tâm. Suy ra cần xác định 5 + 5 + 1 = 11 trọng số.</a:t>
            </a:r>
          </a:p>
          <a:p>
            <a:r>
              <a:rPr lang="vi-VN">
                <a:latin typeface="+mj-lt"/>
              </a:rPr>
              <a:t> </a:t>
            </a:r>
            <a:r>
              <a:rPr lang="vi-VN" smtClean="0">
                <a:latin typeface="+mj-lt"/>
              </a:rPr>
              <a:t>    </a:t>
            </a:r>
            <a:endParaRPr lang="vi-VN">
              <a:latin typeface="+mj-lt"/>
            </a:endParaRPr>
          </a:p>
        </p:txBody>
      </p:sp>
      <p:grpSp>
        <p:nvGrpSpPr>
          <p:cNvPr id="8" name="Group 7"/>
          <p:cNvGrpSpPr/>
          <p:nvPr/>
        </p:nvGrpSpPr>
        <p:grpSpPr>
          <a:xfrm>
            <a:off x="5046693" y="2441621"/>
            <a:ext cx="3839353" cy="2345124"/>
            <a:chOff x="5046693" y="2441621"/>
            <a:chExt cx="3839353" cy="2345124"/>
          </a:xfrm>
        </p:grpSpPr>
        <p:pic>
          <p:nvPicPr>
            <p:cNvPr id="11" name="Picture 10"/>
            <p:cNvPicPr/>
            <p:nvPr/>
          </p:nvPicPr>
          <p:blipFill>
            <a:blip r:embed="rId2">
              <a:extLst>
                <a:ext uri="{28A0092B-C50C-407E-A947-70E740481C1C}">
                  <a14:useLocalDpi xmlns:a14="http://schemas.microsoft.com/office/drawing/2010/main" val="0"/>
                </a:ext>
              </a:extLst>
            </a:blip>
            <a:srcRect/>
            <a:stretch>
              <a:fillRect/>
            </a:stretch>
          </p:blipFill>
          <p:spPr bwMode="auto">
            <a:xfrm>
              <a:off x="5046693" y="2441621"/>
              <a:ext cx="3799435" cy="2345124"/>
            </a:xfrm>
            <a:prstGeom prst="rect">
              <a:avLst/>
            </a:prstGeom>
            <a:noFill/>
          </p:spPr>
        </p:pic>
        <p:sp>
          <p:nvSpPr>
            <p:cNvPr id="7" name="Oval 6"/>
            <p:cNvSpPr/>
            <p:nvPr/>
          </p:nvSpPr>
          <p:spPr>
            <a:xfrm>
              <a:off x="5112326" y="2507674"/>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Oval 16"/>
            <p:cNvSpPr/>
            <p:nvPr/>
          </p:nvSpPr>
          <p:spPr>
            <a:xfrm>
              <a:off x="5576454" y="2507674"/>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Oval 17"/>
            <p:cNvSpPr/>
            <p:nvPr/>
          </p:nvSpPr>
          <p:spPr>
            <a:xfrm>
              <a:off x="5995728" y="2507674"/>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Oval 18"/>
            <p:cNvSpPr/>
            <p:nvPr/>
          </p:nvSpPr>
          <p:spPr>
            <a:xfrm>
              <a:off x="5115962" y="2944319"/>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Oval 19"/>
            <p:cNvSpPr/>
            <p:nvPr/>
          </p:nvSpPr>
          <p:spPr>
            <a:xfrm>
              <a:off x="5576454" y="2944319"/>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Oval 20"/>
            <p:cNvSpPr/>
            <p:nvPr/>
          </p:nvSpPr>
          <p:spPr>
            <a:xfrm>
              <a:off x="6852717" y="2500747"/>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Oval 21"/>
            <p:cNvSpPr/>
            <p:nvPr/>
          </p:nvSpPr>
          <p:spPr>
            <a:xfrm>
              <a:off x="7308273" y="2500747"/>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Oval 22"/>
            <p:cNvSpPr/>
            <p:nvPr/>
          </p:nvSpPr>
          <p:spPr>
            <a:xfrm>
              <a:off x="7742048" y="2500747"/>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Oval 23"/>
            <p:cNvSpPr/>
            <p:nvPr/>
          </p:nvSpPr>
          <p:spPr>
            <a:xfrm>
              <a:off x="6852717" y="2944319"/>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Oval 24"/>
            <p:cNvSpPr/>
            <p:nvPr/>
          </p:nvSpPr>
          <p:spPr>
            <a:xfrm>
              <a:off x="7301346" y="2944547"/>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6" name="Oval 25"/>
            <p:cNvSpPr/>
            <p:nvPr/>
          </p:nvSpPr>
          <p:spPr>
            <a:xfrm>
              <a:off x="8574318" y="2944319"/>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Tree>
    <p:extLst>
      <p:ext uri="{BB962C8B-B14F-4D97-AF65-F5344CB8AC3E}">
        <p14:creationId xmlns:p14="http://schemas.microsoft.com/office/powerpoint/2010/main" val="6578940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665936" y="55133"/>
            <a:ext cx="4808591"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1.3</a:t>
            </a:r>
            <a:r>
              <a:rPr lang="vi-VN" sz="1800" b="1">
                <a:latin typeface="Times New Roman" panose="02020603050405020304" pitchFamily="18" charset="0"/>
                <a:ea typeface="Arial" panose="020B0604020202020204" pitchFamily="34" charset="0"/>
              </a:rPr>
              <a:t>. MẠNG NƠ RON TẾ BÀO BẬC </a:t>
            </a:r>
            <a:r>
              <a:rPr lang="vi-VN" sz="1800" b="1" smtClean="0">
                <a:latin typeface="Times New Roman" panose="02020603050405020304" pitchFamily="18" charset="0"/>
                <a:ea typeface="Arial" panose="020B0604020202020204" pitchFamily="34" charset="0"/>
              </a:rPr>
              <a:t>HAI</a:t>
            </a:r>
            <a:endParaRPr lang="vi-VN" sz="1800" b="1">
              <a:solidFill>
                <a:srgbClr val="191919"/>
              </a:solidFill>
              <a:latin typeface="Didact Gothic"/>
              <a:ea typeface="Didact Gothic"/>
              <a:cs typeface="Didact Gothic"/>
              <a:sym typeface="Didact Gothic"/>
            </a:endParaRPr>
          </a:p>
        </p:txBody>
      </p:sp>
      <p:sp>
        <p:nvSpPr>
          <p:cNvPr id="4" name="Rectangle 3"/>
          <p:cNvSpPr/>
          <p:nvPr/>
        </p:nvSpPr>
        <p:spPr>
          <a:xfrm>
            <a:off x="819378" y="651408"/>
            <a:ext cx="3687228" cy="307777"/>
          </a:xfrm>
          <a:prstGeom prst="rect">
            <a:avLst/>
          </a:prstGeom>
        </p:spPr>
        <p:txBody>
          <a:bodyPr wrap="none">
            <a:spAutoFit/>
          </a:bodyPr>
          <a:lstStyle/>
          <a:p>
            <a:r>
              <a:rPr lang="vi-VN" b="1" i="1" smtClean="0">
                <a:latin typeface="+mj-lt"/>
              </a:rPr>
              <a:t>1.3.1. Cấu </a:t>
            </a:r>
            <a:r>
              <a:rPr lang="vi-VN" b="1" i="1">
                <a:latin typeface="+mj-lt"/>
              </a:rPr>
              <a:t>trúc của mạng nơ ron tế bào </a:t>
            </a:r>
            <a:r>
              <a:rPr lang="vi-VN" b="1" i="1" smtClean="0">
                <a:latin typeface="+mj-lt"/>
              </a:rPr>
              <a:t>bậc hai</a:t>
            </a:r>
            <a:endParaRPr lang="vi-VN" b="1" i="1">
              <a:latin typeface="+mj-lt"/>
            </a:endParaRPr>
          </a:p>
        </p:txBody>
      </p:sp>
      <p:pic>
        <p:nvPicPr>
          <p:cNvPr id="7" name="Picture 6"/>
          <p:cNvPicPr>
            <a:picLocks noChangeAspect="1"/>
          </p:cNvPicPr>
          <p:nvPr/>
        </p:nvPicPr>
        <p:blipFill>
          <a:blip r:embed="rId3"/>
          <a:stretch>
            <a:fillRect/>
          </a:stretch>
        </p:blipFill>
        <p:spPr>
          <a:xfrm>
            <a:off x="3793529" y="585036"/>
            <a:ext cx="5407621" cy="3810330"/>
          </a:xfrm>
          <a:prstGeom prst="rect">
            <a:avLst/>
          </a:prstGeom>
        </p:spPr>
      </p:pic>
      <p:sp>
        <p:nvSpPr>
          <p:cNvPr id="8" name="TextBox 7"/>
          <p:cNvSpPr txBox="1"/>
          <p:nvPr/>
        </p:nvSpPr>
        <p:spPr>
          <a:xfrm>
            <a:off x="992981" y="959185"/>
            <a:ext cx="2800548" cy="954107"/>
          </a:xfrm>
          <a:prstGeom prst="rect">
            <a:avLst/>
          </a:prstGeom>
          <a:noFill/>
        </p:spPr>
        <p:txBody>
          <a:bodyPr wrap="square" rtlCol="0">
            <a:spAutoFit/>
          </a:bodyPr>
          <a:lstStyle/>
          <a:p>
            <a:r>
              <a:rPr lang="vi-VN" smtClean="0">
                <a:latin typeface="Times New Roman" panose="02020603050405020304" pitchFamily="18" charset="0"/>
                <a:cs typeface="Times New Roman" panose="02020603050405020304" pitchFamily="18" charset="0"/>
              </a:rPr>
              <a:t>     Hàm đầu ra tương tự với mạng nơ ron tế bào chuẩn.</a:t>
            </a:r>
          </a:p>
          <a:p>
            <a:r>
              <a:rPr lang="vi-VN">
                <a:latin typeface="Times New Roman" panose="02020603050405020304" pitchFamily="18" charset="0"/>
                <a:cs typeface="Times New Roman" panose="02020603050405020304" pitchFamily="18" charset="0"/>
              </a:rPr>
              <a:t> </a:t>
            </a:r>
            <a:r>
              <a:rPr lang="vi-VN" smtClean="0">
                <a:latin typeface="Times New Roman" panose="02020603050405020304" pitchFamily="18" charset="0"/>
                <a:cs typeface="Times New Roman" panose="02020603050405020304" pitchFamily="18" charset="0"/>
              </a:rPr>
              <a:t>    Phương trình trạng thái của mạng nơ ron tế bào bậc hai:</a:t>
            </a:r>
          </a:p>
        </p:txBody>
      </p:sp>
      <p:graphicFrame>
        <p:nvGraphicFramePr>
          <p:cNvPr id="10" name="Object 9"/>
          <p:cNvGraphicFramePr>
            <a:graphicFrameLocks noChangeAspect="1"/>
          </p:cNvGraphicFramePr>
          <p:nvPr>
            <p:extLst>
              <p:ext uri="{D42A27DB-BD31-4B8C-83A1-F6EECF244321}">
                <p14:modId xmlns:p14="http://schemas.microsoft.com/office/powerpoint/2010/main" val="663989170"/>
              </p:ext>
            </p:extLst>
          </p:nvPr>
        </p:nvGraphicFramePr>
        <p:xfrm>
          <a:off x="4927600" y="2667000"/>
          <a:ext cx="914400" cy="198438"/>
        </p:xfrm>
        <a:graphic>
          <a:graphicData uri="http://schemas.openxmlformats.org/presentationml/2006/ole">
            <mc:AlternateContent xmlns:mc="http://schemas.openxmlformats.org/markup-compatibility/2006">
              <mc:Choice xmlns:v="urn:schemas-microsoft-com:vml" Requires="v">
                <p:oleObj spid="_x0000_s4326" name="Equation" r:id="rId4" imgW="914400" imgH="198720" progId="Equation.DSMT4">
                  <p:embed/>
                </p:oleObj>
              </mc:Choice>
              <mc:Fallback>
                <p:oleObj name="Equation" r:id="rId4" imgW="914400" imgH="198720" progId="Equation.DSMT4">
                  <p:embed/>
                  <p:pic>
                    <p:nvPicPr>
                      <p:cNvPr id="0" name=""/>
                      <p:cNvPicPr/>
                      <p:nvPr/>
                    </p:nvPicPr>
                    <p:blipFill>
                      <a:blip r:embed="rId5"/>
                      <a:stretch>
                        <a:fillRect/>
                      </a:stretch>
                    </p:blipFill>
                    <p:spPr>
                      <a:xfrm>
                        <a:off x="4927600" y="2667000"/>
                        <a:ext cx="914400" cy="198438"/>
                      </a:xfrm>
                      <a:prstGeom prst="rect">
                        <a:avLst/>
                      </a:prstGeom>
                    </p:spPr>
                  </p:pic>
                </p:oleObj>
              </mc:Fallback>
            </mc:AlternateContent>
          </a:graphicData>
        </a:graphic>
      </p:graphicFrame>
      <p:graphicFrame>
        <p:nvGraphicFramePr>
          <p:cNvPr id="14" name="Object 13"/>
          <p:cNvGraphicFramePr>
            <a:graphicFrameLocks noChangeAspect="1"/>
          </p:cNvGraphicFramePr>
          <p:nvPr>
            <p:extLst>
              <p:ext uri="{D42A27DB-BD31-4B8C-83A1-F6EECF244321}">
                <p14:modId xmlns:p14="http://schemas.microsoft.com/office/powerpoint/2010/main" val="2008559217"/>
              </p:ext>
            </p:extLst>
          </p:nvPr>
        </p:nvGraphicFramePr>
        <p:xfrm>
          <a:off x="704059" y="3576581"/>
          <a:ext cx="5578475" cy="1525587"/>
        </p:xfrm>
        <a:graphic>
          <a:graphicData uri="http://schemas.openxmlformats.org/presentationml/2006/ole">
            <mc:AlternateContent xmlns:mc="http://schemas.openxmlformats.org/markup-compatibility/2006">
              <mc:Choice xmlns:v="urn:schemas-microsoft-com:vml" Requires="v">
                <p:oleObj spid="_x0000_s4327" name="Equation" r:id="rId6" imgW="5579216" imgH="1526065" progId="Equation.DSMT4">
                  <p:embed/>
                </p:oleObj>
              </mc:Choice>
              <mc:Fallback>
                <p:oleObj name="Equation" r:id="rId6" imgW="5579216" imgH="1526065" progId="Equation.DSMT4">
                  <p:embed/>
                  <p:pic>
                    <p:nvPicPr>
                      <p:cNvPr id="0" name=""/>
                      <p:cNvPicPr/>
                      <p:nvPr/>
                    </p:nvPicPr>
                    <p:blipFill>
                      <a:blip r:embed="rId7"/>
                      <a:stretch>
                        <a:fillRect/>
                      </a:stretch>
                    </p:blipFill>
                    <p:spPr>
                      <a:xfrm>
                        <a:off x="704059" y="3576581"/>
                        <a:ext cx="5578475" cy="1525587"/>
                      </a:xfrm>
                      <a:prstGeom prst="rect">
                        <a:avLst/>
                      </a:prstGeom>
                    </p:spPr>
                  </p:pic>
                </p:oleObj>
              </mc:Fallback>
            </mc:AlternateContent>
          </a:graphicData>
        </a:graphic>
      </p:graphicFrame>
      <p:pic>
        <p:nvPicPr>
          <p:cNvPr id="16" name="Picture 15"/>
          <p:cNvPicPr>
            <a:picLocks noChangeAspect="1"/>
          </p:cNvPicPr>
          <p:nvPr/>
        </p:nvPicPr>
        <p:blipFill>
          <a:blip r:embed="rId8"/>
          <a:stretch>
            <a:fillRect/>
          </a:stretch>
        </p:blipFill>
        <p:spPr>
          <a:xfrm>
            <a:off x="779700" y="1989268"/>
            <a:ext cx="1101639" cy="1097559"/>
          </a:xfrm>
          <a:prstGeom prst="rect">
            <a:avLst/>
          </a:prstGeom>
        </p:spPr>
      </p:pic>
      <p:graphicFrame>
        <p:nvGraphicFramePr>
          <p:cNvPr id="17" name="Object 16"/>
          <p:cNvGraphicFramePr>
            <a:graphicFrameLocks noChangeAspect="1"/>
          </p:cNvGraphicFramePr>
          <p:nvPr>
            <p:extLst>
              <p:ext uri="{D42A27DB-BD31-4B8C-83A1-F6EECF244321}">
                <p14:modId xmlns:p14="http://schemas.microsoft.com/office/powerpoint/2010/main" val="892922037"/>
              </p:ext>
            </p:extLst>
          </p:nvPr>
        </p:nvGraphicFramePr>
        <p:xfrm>
          <a:off x="2029167" y="2023697"/>
          <a:ext cx="1952029" cy="1028700"/>
        </p:xfrm>
        <a:graphic>
          <a:graphicData uri="http://schemas.openxmlformats.org/presentationml/2006/ole">
            <mc:AlternateContent xmlns:mc="http://schemas.openxmlformats.org/markup-compatibility/2006">
              <mc:Choice xmlns:v="urn:schemas-microsoft-com:vml" Requires="v">
                <p:oleObj spid="_x0000_s4328" name="Equation" r:id="rId9" imgW="2311200" imgH="1028520" progId="Equation.DSMT4">
                  <p:embed/>
                </p:oleObj>
              </mc:Choice>
              <mc:Fallback>
                <p:oleObj name="Equation" r:id="rId9" imgW="2311200" imgH="1028520" progId="Equation.DSMT4">
                  <p:embed/>
                  <p:pic>
                    <p:nvPicPr>
                      <p:cNvPr id="0" name=""/>
                      <p:cNvPicPr/>
                      <p:nvPr/>
                    </p:nvPicPr>
                    <p:blipFill>
                      <a:blip r:embed="rId10"/>
                      <a:stretch>
                        <a:fillRect/>
                      </a:stretch>
                    </p:blipFill>
                    <p:spPr>
                      <a:xfrm>
                        <a:off x="2029167" y="2023697"/>
                        <a:ext cx="1952029" cy="1028700"/>
                      </a:xfrm>
                      <a:prstGeom prst="rect">
                        <a:avLst/>
                      </a:prstGeom>
                    </p:spPr>
                  </p:pic>
                </p:oleObj>
              </mc:Fallback>
            </mc:AlternateContent>
          </a:graphicData>
        </a:graphic>
      </p:graphicFrame>
    </p:spTree>
    <p:extLst>
      <p:ext uri="{BB962C8B-B14F-4D97-AF65-F5344CB8AC3E}">
        <p14:creationId xmlns:p14="http://schemas.microsoft.com/office/powerpoint/2010/main" val="53725872"/>
      </p:ext>
    </p:extLst>
  </p:cSld>
  <p:clrMapOvr>
    <a:masterClrMapping/>
  </p:clrMapOvr>
  <p:timing>
    <p:tnLst>
      <p:par>
        <p:cTn id="1" dur="indefinite" restart="never" nodeType="tmRoot"/>
      </p:par>
    </p:tnLst>
  </p:timing>
</p:sld>
</file>

<file path=ppt/theme/theme1.xml><?xml version="1.0" encoding="utf-8"?>
<a:theme xmlns:a="http://schemas.openxmlformats.org/drawingml/2006/main" name="Formal Research Paper Slideshow Infographics by Slidesgo">
  <a:themeElements>
    <a:clrScheme name="Simple Light">
      <a:dk1>
        <a:srgbClr val="191919"/>
      </a:dk1>
      <a:lt1>
        <a:srgbClr val="FFFFFF"/>
      </a:lt1>
      <a:dk2>
        <a:srgbClr val="DDD9D5"/>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1384</TotalTime>
  <Words>1834</Words>
  <Application>Microsoft Office PowerPoint</Application>
  <PresentationFormat>On-screen Show (16:9)</PresentationFormat>
  <Paragraphs>236</Paragraphs>
  <Slides>24</Slides>
  <Notes>5</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24</vt:i4>
      </vt:variant>
    </vt:vector>
  </HeadingPairs>
  <TitlesOfParts>
    <vt:vector size="32" baseType="lpstr">
      <vt:lpstr>Old Standard TT</vt:lpstr>
      <vt:lpstr>Montserrat ExtraBold</vt:lpstr>
      <vt:lpstr>Didact Gothic</vt:lpstr>
      <vt:lpstr>Times New Roman</vt:lpstr>
      <vt:lpstr>Arial</vt:lpstr>
      <vt:lpstr>Formal Research Paper Slideshow Infographics by Slidesgo</vt:lpstr>
      <vt:lpstr>Equation</vt:lpstr>
      <vt:lpstr>Visio.Drawing.15</vt:lpstr>
      <vt:lpstr>PowerPoint Presentation</vt:lpstr>
      <vt:lpstr>NỘI DUNG TRÌNH BÀY</vt:lpstr>
      <vt:lpstr>CHƯƠNG I:  TỔNG QUAN VỀ MẠNG NƠ RON TẾ BÀO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CHƯƠNG II:  PHƯƠNG PHÁP XÁC ĐỊNH TRỌNG SỐ CỦA MẠNG NƠ RON TẾ BÀO BẬC HAI BẰNG GIẢI THUẬT DI TRUYỀN</vt:lpstr>
      <vt:lpstr>PowerPoint Presentation</vt:lpstr>
      <vt:lpstr>PowerPoint Presentation</vt:lpstr>
      <vt:lpstr>PowerPoint Presentation</vt:lpstr>
      <vt:lpstr>PowerPoint Presentation</vt:lpstr>
      <vt:lpstr>PowerPoint Presentation</vt:lpstr>
      <vt:lpstr>CHƯƠNG III:  THỰC NGHIỆM VÀ ĐÁNH GIÁ</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Formal Research Paper Slideshow Infographics</dc:title>
  <cp:lastModifiedBy>Tuấn Phạm Duy</cp:lastModifiedBy>
  <cp:revision>115</cp:revision>
  <dcterms:modified xsi:type="dcterms:W3CDTF">2024-01-13T05:27:41Z</dcterms:modified>
</cp:coreProperties>
</file>